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0"/>
  </p:notesMasterIdLst>
  <p:handoutMasterIdLst>
    <p:handoutMasterId r:id="rId21"/>
  </p:handoutMasterIdLst>
  <p:sldIdLst>
    <p:sldId id="292" r:id="rId5"/>
    <p:sldId id="295" r:id="rId6"/>
    <p:sldId id="291" r:id="rId7"/>
    <p:sldId id="299" r:id="rId8"/>
    <p:sldId id="296" r:id="rId9"/>
    <p:sldId id="298" r:id="rId10"/>
    <p:sldId id="297" r:id="rId11"/>
    <p:sldId id="377" r:id="rId12"/>
    <p:sldId id="403" r:id="rId13"/>
    <p:sldId id="404" r:id="rId14"/>
    <p:sldId id="401" r:id="rId15"/>
    <p:sldId id="402" r:id="rId16"/>
    <p:sldId id="405" r:id="rId17"/>
    <p:sldId id="406" r:id="rId18"/>
    <p:sldId id="293" r:id="rId1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712D"/>
    <a:srgbClr val="FBFCFC"/>
    <a:srgbClr val="FFFFFF"/>
    <a:srgbClr val="F5F5F5"/>
    <a:srgbClr val="FBFBFB"/>
    <a:srgbClr val="2E3D92"/>
    <a:srgbClr val="E79130"/>
    <a:srgbClr val="BE551A"/>
    <a:srgbClr val="F3703A"/>
    <a:srgbClr val="BEE2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EC3985-6AE7-42ED-B9FF-544C22CBD694}" v="26" dt="2025-10-29T15:26:51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46" autoAdjust="0"/>
    <p:restoredTop sz="94639" autoAdjust="0"/>
  </p:normalViewPr>
  <p:slideViewPr>
    <p:cSldViewPr snapToGrid="0">
      <p:cViewPr varScale="1">
        <p:scale>
          <a:sx n="96" d="100"/>
          <a:sy n="96" d="100"/>
        </p:scale>
        <p:origin x="33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 Dozzani" userId="17f0b882c3b5392f" providerId="LiveId" clId="{B62CC2D1-4936-444B-AC12-10DCE20EC45C}"/>
    <pc:docChg chg="custSel modSld">
      <pc:chgData name="Ivan Dozzani" userId="17f0b882c3b5392f" providerId="LiveId" clId="{B62CC2D1-4936-444B-AC12-10DCE20EC45C}" dt="2025-10-29T15:26:51.833" v="27"/>
      <pc:docMkLst>
        <pc:docMk/>
      </pc:docMkLst>
      <pc:sldChg chg="modSp mod modAnim">
        <pc:chgData name="Ivan Dozzani" userId="17f0b882c3b5392f" providerId="LiveId" clId="{B62CC2D1-4936-444B-AC12-10DCE20EC45C}" dt="2025-10-29T15:26:51.833" v="27"/>
        <pc:sldMkLst>
          <pc:docMk/>
          <pc:sldMk cId="2198495777" sldId="404"/>
        </pc:sldMkLst>
        <pc:spChg chg="mod">
          <ac:chgData name="Ivan Dozzani" userId="17f0b882c3b5392f" providerId="LiveId" clId="{B62CC2D1-4936-444B-AC12-10DCE20EC45C}" dt="2025-10-29T15:24:01.443" v="12" actId="20577"/>
          <ac:spMkLst>
            <pc:docMk/>
            <pc:sldMk cId="2198495777" sldId="404"/>
            <ac:spMk id="3" creationId="{139A8C24-E5B6-0B52-83DA-EB355C59299E}"/>
          </ac:spMkLst>
        </pc:spChg>
        <pc:graphicFrameChg chg="modGraphic">
          <ac:chgData name="Ivan Dozzani" userId="17f0b882c3b5392f" providerId="LiveId" clId="{B62CC2D1-4936-444B-AC12-10DCE20EC45C}" dt="2025-10-29T15:23:15.578" v="2" actId="207"/>
          <ac:graphicFrameMkLst>
            <pc:docMk/>
            <pc:sldMk cId="2198495777" sldId="404"/>
            <ac:graphicFrameMk id="12" creationId="{DD3680E8-D383-DA73-ADEF-581B93E2299B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7F0B882C3B5392F/Documenti/Casi%20Interventi%20chirurgici%20PSDTA%20Obesit&#224;%5e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'[Casi Interventi chirurgici PSDTA Obesità^.xlsx]Foglio1'!$B$1</c:f>
              <c:strCache>
                <c:ptCount val="1"/>
                <c:pt idx="0">
                  <c:v>Casi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6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3D9-465C-B719-03A1EFAD8D35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D9-465C-B719-03A1EFAD8D35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19050" cap="rnd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D9-465C-B719-03A1EFAD8D35}"/>
              </c:ext>
            </c:extLst>
          </c:dPt>
          <c:dLbls>
            <c:dLbl>
              <c:idx val="7"/>
              <c:layout>
                <c:manualLayout>
                  <c:x val="-5.895144356955391E-2"/>
                  <c:y val="5.79050014581510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Agosto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3D9-465C-B719-03A1EFAD8D35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Dicembre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3D9-465C-B719-03A1EFAD8D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'[Casi Interventi chirurgici PSDTA Obesità^.xlsx]Foglio1'!$A$2:$A$10</c:f>
              <c:numCache>
                <c:formatCode>General</c:formatCod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2025</c:v>
                </c:pt>
              </c:numCache>
            </c:numRef>
          </c:xVal>
          <c:yVal>
            <c:numRef>
              <c:f>'[Casi Interventi chirurgici PSDTA Obesità^.xlsx]Foglio1'!$B$2:$B$10</c:f>
              <c:numCache>
                <c:formatCode>General</c:formatCode>
                <c:ptCount val="9"/>
                <c:pt idx="0">
                  <c:v>10</c:v>
                </c:pt>
                <c:pt idx="1">
                  <c:v>9</c:v>
                </c:pt>
                <c:pt idx="2">
                  <c:v>11</c:v>
                </c:pt>
                <c:pt idx="3">
                  <c:v>33</c:v>
                </c:pt>
                <c:pt idx="4">
                  <c:v>26</c:v>
                </c:pt>
                <c:pt idx="5">
                  <c:v>54</c:v>
                </c:pt>
                <c:pt idx="6">
                  <c:v>75</c:v>
                </c:pt>
                <c:pt idx="7">
                  <c:v>44</c:v>
                </c:pt>
                <c:pt idx="8">
                  <c:v>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3D9-465C-B719-03A1EFAD8D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529280"/>
        <c:axId val="372526880"/>
      </c:scatterChart>
      <c:valAx>
        <c:axId val="372529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1"/>
                  <a:t>Anno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2526880"/>
        <c:crosses val="autoZero"/>
        <c:crossBetween val="midCat"/>
      </c:valAx>
      <c:valAx>
        <c:axId val="3725268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1"/>
                  <a:t>Interventi chirurgici (n°)</a:t>
                </a:r>
              </a:p>
            </c:rich>
          </c:tx>
          <c:layout>
            <c:manualLayout>
              <c:xMode val="edge"/>
              <c:yMode val="edge"/>
              <c:x val="2.2222222222222223E-2"/>
              <c:y val="0.242191236512102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25292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0.76427</cdr:x>
      <cdr:y>0.09127</cdr:y>
    </cdr:from>
    <cdr:to>
      <cdr:x>0.84824</cdr:x>
      <cdr:y>0.17163</cdr:y>
    </cdr:to>
    <cdr:cxnSp macro="">
      <cdr:nvCxnSpPr>
        <cdr:cNvPr id="3" name="Connettore diritto 2">
          <a:extLst xmlns:a="http://schemas.openxmlformats.org/drawingml/2006/main">
            <a:ext uri="{FF2B5EF4-FFF2-40B4-BE49-F238E27FC236}">
              <a16:creationId xmlns:a16="http://schemas.microsoft.com/office/drawing/2014/main" id="{BD216471-B48D-D7BD-A641-4805836E1BEA}"/>
            </a:ext>
          </a:extLst>
        </cdr:cNvPr>
        <cdr:cNvCxnSpPr/>
      </cdr:nvCxnSpPr>
      <cdr:spPr>
        <a:xfrm xmlns:a="http://schemas.openxmlformats.org/drawingml/2006/main" flipV="1">
          <a:off x="3866984" y="267442"/>
          <a:ext cx="424824" cy="235478"/>
        </a:xfrm>
        <a:prstGeom xmlns:a="http://schemas.openxmlformats.org/drawingml/2006/main" prst="line">
          <a:avLst/>
        </a:prstGeom>
        <a:ln xmlns:a="http://schemas.openxmlformats.org/drawingml/2006/main">
          <a:prstDash val="solid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29/10/2025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29/10/2025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29/10/2025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9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1468" y="2277933"/>
            <a:ext cx="6710903" cy="1425271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</a:rPr>
              <a:t>La gestione multidisciplinare dell'obesità severa: l'esperienza delle ASL CN1 e CN2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917C84-6092-FC3E-3184-2F75B720B721}"/>
              </a:ext>
            </a:extLst>
          </p:cNvPr>
          <p:cNvSpPr txBox="1"/>
          <p:nvPr/>
        </p:nvSpPr>
        <p:spPr>
          <a:xfrm>
            <a:off x="5619582" y="4539474"/>
            <a:ext cx="6094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Dott. Dozzani Ivan</a:t>
            </a:r>
          </a:p>
          <a:p>
            <a:pPr algn="ctr"/>
            <a:r>
              <a:rPr lang="it-IT" sz="2000" dirty="0"/>
              <a:t>Medico Specialista Dietologo ASL CN1</a:t>
            </a:r>
          </a:p>
          <a:p>
            <a:pPr algn="ctr"/>
            <a:r>
              <a:rPr lang="it-IT" sz="2000" dirty="0"/>
              <a:t> Mondovì (CN), Ospedale Regina Montis </a:t>
            </a:r>
            <a:r>
              <a:rPr lang="it-IT" sz="2000" dirty="0" err="1"/>
              <a:t>Regalis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DB194-6A9D-E2D5-4CEB-BCDED81C7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BB6038-45D0-F6A1-82FE-0EEFE1E11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053737"/>
            <a:ext cx="10058400" cy="596623"/>
          </a:xfrm>
        </p:spPr>
        <p:txBody>
          <a:bodyPr>
            <a:normAutofit/>
          </a:bodyPr>
          <a:lstStyle/>
          <a:p>
            <a:r>
              <a:rPr lang="es-ES" sz="3000" dirty="0" err="1"/>
              <a:t>Analisi</a:t>
            </a:r>
            <a:r>
              <a:rPr lang="es-ES" sz="3000" dirty="0"/>
              <a:t> </a:t>
            </a:r>
            <a:r>
              <a:rPr lang="es-ES" sz="3000" dirty="0" err="1"/>
              <a:t>dei</a:t>
            </a:r>
            <a:r>
              <a:rPr lang="es-ES" sz="3000" dirty="0"/>
              <a:t> </a:t>
            </a:r>
            <a:r>
              <a:rPr lang="es-ES" sz="3000" dirty="0" err="1"/>
              <a:t>risultati</a:t>
            </a:r>
            <a:r>
              <a:rPr lang="es-ES" sz="3000" dirty="0"/>
              <a:t>: </a:t>
            </a:r>
            <a:r>
              <a:rPr lang="es-ES" sz="3000" dirty="0" err="1"/>
              <a:t>caratteristiche</a:t>
            </a:r>
            <a:r>
              <a:rPr lang="es-ES" sz="3000" dirty="0"/>
              <a:t> </a:t>
            </a:r>
            <a:r>
              <a:rPr lang="es-ES" sz="3000" dirty="0" err="1"/>
              <a:t>dei</a:t>
            </a:r>
            <a:r>
              <a:rPr lang="es-ES" sz="3000" dirty="0"/>
              <a:t> </a:t>
            </a:r>
            <a:r>
              <a:rPr lang="es-ES" sz="3000" dirty="0" err="1"/>
              <a:t>pazienti</a:t>
            </a:r>
            <a:r>
              <a:rPr lang="es-ES" sz="3000" dirty="0"/>
              <a:t> e </a:t>
            </a:r>
            <a:r>
              <a:rPr lang="es-ES" sz="3000" dirty="0" err="1"/>
              <a:t>comorbidità</a:t>
            </a:r>
            <a:r>
              <a:rPr lang="es-ES" sz="3000" dirty="0"/>
              <a:t> </a:t>
            </a:r>
            <a:endParaRPr lang="it-IT" sz="30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39A8C24-E5B6-0B52-83DA-EB355C59299E}"/>
              </a:ext>
            </a:extLst>
          </p:cNvPr>
          <p:cNvSpPr txBox="1"/>
          <p:nvPr/>
        </p:nvSpPr>
        <p:spPr>
          <a:xfrm>
            <a:off x="1097280" y="1698469"/>
            <a:ext cx="10837628" cy="10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400" dirty="0"/>
              <a:t>262 pazienti reclutati da Gennaio 2018, prevalentemente donne (72%)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400" dirty="0"/>
              <a:t> L’età media era 46 anni. Il peso medio era 121.5 kg e un BMI medio di 44 kg/m</a:t>
            </a:r>
            <a:r>
              <a:rPr lang="it-IT" sz="1400" baseline="30000" dirty="0"/>
              <a:t>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400" dirty="0"/>
              <a:t>Le complicanze più frequenti nella popolazione in esame erano DMT2 (38%), OSAS (24%) e Ipertensione (53%) con prevalenza di ASA classe II-III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966A0E7E-2156-C10D-EC85-10D55EACD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604754"/>
              </p:ext>
            </p:extLst>
          </p:nvPr>
        </p:nvGraphicFramePr>
        <p:xfrm>
          <a:off x="1406855" y="2897173"/>
          <a:ext cx="3113405" cy="25069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812152374"/>
                    </a:ext>
                  </a:extLst>
                </a:gridCol>
                <a:gridCol w="326390">
                  <a:extLst>
                    <a:ext uri="{9D8B030D-6E8A-4147-A177-3AD203B41FA5}">
                      <a16:colId xmlns:a16="http://schemas.microsoft.com/office/drawing/2014/main" val="167174792"/>
                    </a:ext>
                  </a:extLst>
                </a:gridCol>
                <a:gridCol w="551815">
                  <a:extLst>
                    <a:ext uri="{9D8B030D-6E8A-4147-A177-3AD203B41FA5}">
                      <a16:colId xmlns:a16="http://schemas.microsoft.com/office/drawing/2014/main" val="16622245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5862383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Caratteristiche</a:t>
                      </a:r>
                    </a:p>
                  </a:txBody>
                  <a:tcPr marL="7620" marR="7620" marT="762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u="none" strike="noStrike" dirty="0">
                          <a:effectLst/>
                        </a:rPr>
                        <a:t>n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u="none" strike="noStrike" dirty="0">
                          <a:effectLst/>
                        </a:rPr>
                        <a:t>Media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DS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9927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Età (anni)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262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45.97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11.06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1778012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Uomini (%)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74 (28)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9639459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Donne (%)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188 (72)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049717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Peso (kg)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262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121.52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20.86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277181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Altezza (cm)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262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165.92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8.99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94393661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BMI (kg/m</a:t>
                      </a:r>
                      <a:r>
                        <a:rPr lang="it-IT" sz="1400" u="none" strike="noStrike" baseline="30000" dirty="0">
                          <a:effectLst/>
                        </a:rPr>
                        <a:t>2</a:t>
                      </a:r>
                      <a:r>
                        <a:rPr lang="it-IT" sz="1400" u="none" strike="noStrike" dirty="0">
                          <a:effectLst/>
                        </a:rPr>
                        <a:t>)</a:t>
                      </a:r>
                      <a:endParaRPr lang="it-IT" sz="140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262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44.03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6.10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420230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u="none" strike="noStrike" dirty="0" err="1">
                          <a:effectLst/>
                        </a:rPr>
                        <a:t>Comorbidità</a:t>
                      </a:r>
                      <a:endParaRPr lang="it-IT" sz="1400" b="1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57115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T2DM </a:t>
                      </a:r>
                    </a:p>
                  </a:txBody>
                  <a:tcPr marL="7620" marR="7620" marT="762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99259425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OSAS</a:t>
                      </a:r>
                      <a:endParaRPr lang="it-IT" sz="140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26181117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u="none" strike="noStrike" dirty="0" err="1">
                          <a:effectLst/>
                          <a:latin typeface="+mn-lt"/>
                        </a:rPr>
                        <a:t>Ipertensione</a:t>
                      </a:r>
                      <a:endParaRPr lang="es-ES" sz="140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810290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CED8F803-3C26-48ED-25A7-1935C14DCFD7}"/>
              </a:ext>
            </a:extLst>
          </p:cNvPr>
          <p:cNvSpPr txBox="1"/>
          <p:nvPr/>
        </p:nvSpPr>
        <p:spPr>
          <a:xfrm>
            <a:off x="1464004" y="5406499"/>
            <a:ext cx="2999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/>
              <a:t>BMI: body mass index; </a:t>
            </a:r>
            <a:r>
              <a:rPr lang="it-IT" sz="1000" i="1" dirty="0" err="1"/>
              <a:t>OSAS:Obstructive</a:t>
            </a:r>
            <a:r>
              <a:rPr lang="it-IT" sz="1000" i="1" dirty="0"/>
              <a:t> </a:t>
            </a:r>
            <a:r>
              <a:rPr lang="it-IT" sz="1000" i="1" dirty="0" err="1"/>
              <a:t>Sleep</a:t>
            </a:r>
            <a:r>
              <a:rPr lang="it-IT" sz="1000" i="1" dirty="0"/>
              <a:t> Apnea </a:t>
            </a:r>
            <a:r>
              <a:rPr lang="it-IT" sz="1000" i="1" dirty="0" err="1"/>
              <a:t>Syndrome</a:t>
            </a:r>
            <a:r>
              <a:rPr lang="it-IT" sz="1000" i="1" dirty="0"/>
              <a:t>; T2DM: </a:t>
            </a:r>
            <a:r>
              <a:rPr lang="it-IT" sz="1000" i="1" dirty="0" err="1"/>
              <a:t>type</a:t>
            </a:r>
            <a:r>
              <a:rPr lang="it-IT" sz="1000" i="1" dirty="0"/>
              <a:t> 2 </a:t>
            </a:r>
            <a:r>
              <a:rPr lang="it-IT" sz="1000" i="1" dirty="0" err="1"/>
              <a:t>diabetes</a:t>
            </a:r>
            <a:r>
              <a:rPr lang="it-IT" sz="1000" i="1" dirty="0"/>
              <a:t> </a:t>
            </a:r>
            <a:r>
              <a:rPr lang="it-IT" sz="1000" i="1" dirty="0" err="1"/>
              <a:t>mellitus</a:t>
            </a:r>
            <a:endParaRPr lang="it-IT" sz="1000" i="1" dirty="0"/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DD3680E8-D383-DA73-ADEF-581B93E22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70243"/>
              </p:ext>
            </p:extLst>
          </p:nvPr>
        </p:nvGraphicFramePr>
        <p:xfrm>
          <a:off x="6250662" y="2973861"/>
          <a:ext cx="1936395" cy="123184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5465">
                  <a:extLst>
                    <a:ext uri="{9D8B030D-6E8A-4147-A177-3AD203B41FA5}">
                      <a16:colId xmlns:a16="http://schemas.microsoft.com/office/drawing/2014/main" val="3256808690"/>
                    </a:ext>
                  </a:extLst>
                </a:gridCol>
                <a:gridCol w="645465">
                  <a:extLst>
                    <a:ext uri="{9D8B030D-6E8A-4147-A177-3AD203B41FA5}">
                      <a16:colId xmlns:a16="http://schemas.microsoft.com/office/drawing/2014/main" val="3091099387"/>
                    </a:ext>
                  </a:extLst>
                </a:gridCol>
                <a:gridCol w="645465">
                  <a:extLst>
                    <a:ext uri="{9D8B030D-6E8A-4147-A177-3AD203B41FA5}">
                      <a16:colId xmlns:a16="http://schemas.microsoft.com/office/drawing/2014/main" val="1955073420"/>
                    </a:ext>
                  </a:extLst>
                </a:gridCol>
              </a:tblGrid>
              <a:tr h="24636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u="none" strike="noStrike" dirty="0">
                          <a:effectLst/>
                        </a:rPr>
                        <a:t>ASA</a:t>
                      </a:r>
                      <a:r>
                        <a:rPr lang="it-IT" sz="1400" b="1" u="none" strike="noStrike" baseline="30000" dirty="0">
                          <a:effectLst/>
                        </a:rPr>
                        <a:t>1</a:t>
                      </a:r>
                      <a:endParaRPr lang="it-IT" sz="14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u="none" strike="noStrike" dirty="0">
                          <a:effectLst/>
                        </a:rPr>
                        <a:t>n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u="none" strike="noStrike" dirty="0">
                          <a:effectLst/>
                        </a:rPr>
                        <a:t>%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765377"/>
                  </a:ext>
                </a:extLst>
              </a:tr>
              <a:tr h="24636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>
                          <a:effectLst/>
                        </a:rPr>
                        <a:t>I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15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5.8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52260755"/>
                  </a:ext>
                </a:extLst>
              </a:tr>
              <a:tr h="24636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u="none" strike="noStrike" dirty="0">
                          <a:solidFill>
                            <a:srgbClr val="C0712D"/>
                          </a:solidFill>
                          <a:effectLst/>
                        </a:rPr>
                        <a:t>II</a:t>
                      </a:r>
                      <a:endParaRPr lang="it-IT" sz="1400" b="1" i="0" u="none" strike="noStrike" dirty="0">
                        <a:solidFill>
                          <a:srgbClr val="C0712D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u="none" strike="noStrike" dirty="0">
                          <a:solidFill>
                            <a:srgbClr val="C0712D"/>
                          </a:solidFill>
                          <a:effectLst/>
                        </a:rPr>
                        <a:t>152</a:t>
                      </a:r>
                      <a:endParaRPr lang="it-IT" sz="1400" b="1" i="0" u="none" strike="noStrike" dirty="0">
                        <a:solidFill>
                          <a:srgbClr val="C0712D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u="none" strike="noStrike" dirty="0">
                          <a:solidFill>
                            <a:srgbClr val="C0712D"/>
                          </a:solidFill>
                          <a:effectLst/>
                        </a:rPr>
                        <a:t>58</a:t>
                      </a:r>
                      <a:endParaRPr lang="it-IT" sz="1400" b="1" i="0" u="none" strike="noStrike" dirty="0">
                        <a:solidFill>
                          <a:srgbClr val="C0712D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63821496"/>
                  </a:ext>
                </a:extLst>
              </a:tr>
              <a:tr h="24636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u="none" strike="noStrike" dirty="0">
                          <a:solidFill>
                            <a:srgbClr val="C0712D"/>
                          </a:solidFill>
                          <a:effectLst/>
                        </a:rPr>
                        <a:t>III</a:t>
                      </a:r>
                      <a:endParaRPr lang="it-IT" sz="1400" b="1" i="0" u="none" strike="noStrike" dirty="0">
                        <a:solidFill>
                          <a:srgbClr val="C0712D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u="none" strike="noStrike" dirty="0">
                          <a:solidFill>
                            <a:srgbClr val="C0712D"/>
                          </a:solidFill>
                          <a:effectLst/>
                        </a:rPr>
                        <a:t>86</a:t>
                      </a:r>
                      <a:endParaRPr lang="it-IT" sz="1400" b="1" i="0" u="none" strike="noStrike" dirty="0">
                        <a:solidFill>
                          <a:srgbClr val="C0712D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u="none" strike="noStrike" dirty="0">
                          <a:solidFill>
                            <a:srgbClr val="C0712D"/>
                          </a:solidFill>
                          <a:effectLst/>
                        </a:rPr>
                        <a:t>32.8</a:t>
                      </a:r>
                      <a:endParaRPr lang="it-IT" sz="1400" b="1" i="0" u="none" strike="noStrike" dirty="0">
                        <a:solidFill>
                          <a:srgbClr val="C0712D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37989486"/>
                  </a:ext>
                </a:extLst>
              </a:tr>
              <a:tr h="24636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IV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3.4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424875"/>
                  </a:ext>
                </a:extLst>
              </a:tr>
            </a:tbl>
          </a:graphicData>
        </a:graphic>
      </p:graphicFrame>
      <p:pic>
        <p:nvPicPr>
          <p:cNvPr id="13" name="Immagine 12">
            <a:extLst>
              <a:ext uri="{FF2B5EF4-FFF2-40B4-BE49-F238E27FC236}">
                <a16:creationId xmlns:a16="http://schemas.microsoft.com/office/drawing/2014/main" id="{50F6BDB4-2CC8-23AB-5FE5-EB98EB68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231" y="2893212"/>
            <a:ext cx="2482600" cy="149220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BD556AB-8E5B-1B6F-92A7-A3534A0A6FDE}"/>
              </a:ext>
            </a:extLst>
          </p:cNvPr>
          <p:cNvSpPr txBox="1"/>
          <p:nvPr/>
        </p:nvSpPr>
        <p:spPr>
          <a:xfrm>
            <a:off x="5357934" y="4452675"/>
            <a:ext cx="6281674" cy="135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400" dirty="0"/>
              <a:t>Fino al 40% dei pazienti al momento dell’accesso al percorso risultava affetto da almeno una patologia Obesità correlata (DM, OSAS Ipertensione arteriosa)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400" dirty="0"/>
              <a:t>Il 24% dei pazienti era affetto da T2DM/ridotta tolleranza glucidica, il 38% da OSAS e il 53% da ipertensione arteriosa.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FA9331-12BC-A9CD-9BC9-665CC696E1CD}"/>
              </a:ext>
            </a:extLst>
          </p:cNvPr>
          <p:cNvSpPr txBox="1"/>
          <p:nvPr/>
        </p:nvSpPr>
        <p:spPr>
          <a:xfrm>
            <a:off x="5840234" y="5852372"/>
            <a:ext cx="60946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000" b="0" i="0" dirty="0">
                <a:solidFill>
                  <a:srgbClr val="001D35"/>
                </a:solidFill>
                <a:effectLst/>
              </a:rPr>
              <a:t>1. American Society of </a:t>
            </a:r>
            <a:r>
              <a:rPr lang="it-IT" sz="1000" b="0" i="0" dirty="0" err="1">
                <a:solidFill>
                  <a:srgbClr val="001D35"/>
                </a:solidFill>
                <a:effectLst/>
              </a:rPr>
              <a:t>Anesthesiologists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219849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B6A802-A4AB-437E-A386-A185B2BEA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819" y="1041197"/>
            <a:ext cx="5226871" cy="605950"/>
          </a:xfrm>
        </p:spPr>
        <p:txBody>
          <a:bodyPr>
            <a:normAutofit/>
          </a:bodyPr>
          <a:lstStyle/>
          <a:p>
            <a:r>
              <a:rPr lang="it-IT" sz="3000" dirty="0"/>
              <a:t>Analisi dei risultati: il follow-up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D5091C7-6246-4E8C-AC32-16B827CB32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E884FB9-30D5-BB6D-827D-DE56C97D5B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318"/>
          <a:stretch>
            <a:fillRect/>
          </a:stretch>
        </p:blipFill>
        <p:spPr>
          <a:xfrm>
            <a:off x="7438074" y="1904237"/>
            <a:ext cx="3612107" cy="391256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4609DB-C635-0C54-52E6-A2D838B69BDA}"/>
              </a:ext>
            </a:extLst>
          </p:cNvPr>
          <p:cNvSpPr txBox="1"/>
          <p:nvPr/>
        </p:nvSpPr>
        <p:spPr>
          <a:xfrm>
            <a:off x="1141819" y="3860520"/>
            <a:ext cx="64017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La </a:t>
            </a:r>
            <a:r>
              <a:rPr lang="it-IT" sz="1400" b="1" dirty="0"/>
              <a:t>media di BMI </a:t>
            </a:r>
            <a:r>
              <a:rPr lang="it-IT" sz="1400" dirty="0"/>
              <a:t>iniziale era di 44 kg/m</a:t>
            </a:r>
            <a:r>
              <a:rPr lang="it-IT" sz="1400" baseline="30000" dirty="0"/>
              <a:t>2</a:t>
            </a:r>
            <a:r>
              <a:rPr lang="it-IT" sz="1400" dirty="0"/>
              <a:t>,  31 kg/m</a:t>
            </a:r>
            <a:r>
              <a:rPr lang="it-IT" sz="1400" baseline="30000" dirty="0"/>
              <a:t>2 </a:t>
            </a:r>
            <a:r>
              <a:rPr lang="it-IT" sz="1400" dirty="0"/>
              <a:t>a 12 mesi e 29 kg/m</a:t>
            </a:r>
            <a:r>
              <a:rPr lang="it-IT" sz="1400" baseline="30000" dirty="0"/>
              <a:t>2 </a:t>
            </a:r>
            <a:r>
              <a:rPr lang="it-IT" sz="1400" dirty="0"/>
              <a:t>a 3 anni mostrando una traiettoria sovrapponibile a quella degli RCT.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La </a:t>
            </a:r>
            <a:r>
              <a:rPr lang="it-IT" sz="1400" b="1" i="1" dirty="0"/>
              <a:t>Total Weight Loss (TWL) </a:t>
            </a:r>
            <a:r>
              <a:rPr lang="it-IT" sz="1400" dirty="0"/>
              <a:t>è stata del 28% del peso corporeo iniziale, </a:t>
            </a:r>
            <a:r>
              <a:rPr lang="it-IT" sz="1400" b="1" i="1" dirty="0"/>
              <a:t>l’</a:t>
            </a:r>
            <a:r>
              <a:rPr lang="it-IT" sz="1400" b="1" i="1" dirty="0" err="1"/>
              <a:t>Excess</a:t>
            </a:r>
            <a:r>
              <a:rPr lang="it-IT" sz="1400" b="1" i="1" dirty="0"/>
              <a:t> Weight Loss (EWL) </a:t>
            </a:r>
            <a:r>
              <a:rPr lang="it-IT" sz="1400" dirty="0"/>
              <a:t>del 56% ad un anno, con un </a:t>
            </a:r>
            <a:r>
              <a:rPr lang="it-IT" sz="1400" b="1" i="1" dirty="0" err="1"/>
              <a:t>Excess</a:t>
            </a:r>
            <a:r>
              <a:rPr lang="it-IT" sz="1400" b="1" i="1" dirty="0"/>
              <a:t> BMI Loss (EBMIL)</a:t>
            </a:r>
            <a:r>
              <a:rPr lang="it-IT" sz="1400" dirty="0"/>
              <a:t> del 69% che ha raggiunto il 71% a 3 aa di follow-up.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1C125D41-91F8-065D-CBDB-4F8FD9CCCDBB}"/>
              </a:ext>
            </a:extLst>
          </p:cNvPr>
          <p:cNvGrpSpPr/>
          <p:nvPr/>
        </p:nvGrpSpPr>
        <p:grpSpPr>
          <a:xfrm>
            <a:off x="2071936" y="2235097"/>
            <a:ext cx="4541520" cy="1363808"/>
            <a:chOff x="1976654" y="2077879"/>
            <a:chExt cx="4150581" cy="1015624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2410B6C-F36A-CF68-BAF3-C29B7F79663C}"/>
                </a:ext>
              </a:extLst>
            </p:cNvPr>
            <p:cNvSpPr txBox="1">
              <a:spLocks/>
            </p:cNvSpPr>
            <p:nvPr/>
          </p:nvSpPr>
          <p:spPr>
            <a:xfrm>
              <a:off x="1976654" y="2910143"/>
              <a:ext cx="4150581" cy="183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%TWL: Total Weight Loss; %EWL: </a:t>
              </a:r>
              <a:r>
                <a:rPr lang="it-IT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Excess</a:t>
              </a:r>
              <a:r>
                <a:rPr lang="it-IT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Weight Loss; %EBMIL: </a:t>
              </a:r>
              <a:r>
                <a:rPr lang="it-IT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Excess</a:t>
              </a:r>
              <a:r>
                <a:rPr lang="it-IT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BMI </a:t>
              </a:r>
              <a:r>
                <a:rPr lang="it-IT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loss</a:t>
              </a:r>
              <a:endParaRPr lang="it-IT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aphicFrame>
          <p:nvGraphicFramePr>
            <p:cNvPr id="4" name="Tabella 3">
              <a:extLst>
                <a:ext uri="{FF2B5EF4-FFF2-40B4-BE49-F238E27FC236}">
                  <a16:creationId xmlns:a16="http://schemas.microsoft.com/office/drawing/2014/main" id="{00430CE9-1F1F-BB53-7498-D45D805E285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72529049"/>
                </p:ext>
              </p:extLst>
            </p:nvPr>
          </p:nvGraphicFramePr>
          <p:xfrm>
            <a:off x="2039510" y="2077879"/>
            <a:ext cx="3621312" cy="822816"/>
          </p:xfrm>
          <a:graphic>
            <a:graphicData uri="http://schemas.openxmlformats.org/drawingml/2006/table">
              <a:tbl>
                <a:tblPr>
                  <a:tableStyleId>{9D7B26C5-4107-4FEC-AEDC-1716B250A1EF}</a:tableStyleId>
                </a:tblPr>
                <a:tblGrid>
                  <a:gridCol w="988611">
                    <a:extLst>
                      <a:ext uri="{9D8B030D-6E8A-4147-A177-3AD203B41FA5}">
                        <a16:colId xmlns:a16="http://schemas.microsoft.com/office/drawing/2014/main" val="1519048217"/>
                      </a:ext>
                    </a:extLst>
                  </a:gridCol>
                  <a:gridCol w="991263">
                    <a:extLst>
                      <a:ext uri="{9D8B030D-6E8A-4147-A177-3AD203B41FA5}">
                        <a16:colId xmlns:a16="http://schemas.microsoft.com/office/drawing/2014/main" val="11864072"/>
                      </a:ext>
                    </a:extLst>
                  </a:gridCol>
                  <a:gridCol w="991263">
                    <a:extLst>
                      <a:ext uri="{9D8B030D-6E8A-4147-A177-3AD203B41FA5}">
                        <a16:colId xmlns:a16="http://schemas.microsoft.com/office/drawing/2014/main" val="1053184794"/>
                      </a:ext>
                    </a:extLst>
                  </a:gridCol>
                  <a:gridCol w="991263">
                    <a:extLst>
                      <a:ext uri="{9D8B030D-6E8A-4147-A177-3AD203B41FA5}">
                        <a16:colId xmlns:a16="http://schemas.microsoft.com/office/drawing/2014/main" val="36294669"/>
                      </a:ext>
                    </a:extLst>
                  </a:gridCol>
                </a:tblGrid>
                <a:tr h="182880">
                  <a:tc>
                    <a:txBody>
                      <a:bodyPr/>
                      <a:lstStyle/>
                      <a:p>
                        <a:pPr algn="l" fontAlgn="b">
                          <a:buNone/>
                        </a:pPr>
                        <a:endParaRPr lang="it-IT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b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b="1" i="1" u="none" strike="noStrike" dirty="0">
                            <a:effectLst/>
                            <a:latin typeface="+mn-lt"/>
                          </a:rPr>
                          <a:t>12 </a:t>
                        </a:r>
                        <a:r>
                          <a:rPr lang="it-IT" sz="1400" b="1" i="1" u="none" strike="noStrike" dirty="0" err="1">
                            <a:effectLst/>
                            <a:latin typeface="+mn-lt"/>
                          </a:rPr>
                          <a:t>mo</a:t>
                        </a:r>
                        <a:endParaRPr lang="it-IT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b="1" i="1" u="none" strike="noStrike" dirty="0">
                            <a:effectLst/>
                            <a:latin typeface="+mn-lt"/>
                          </a:rPr>
                          <a:t>18 </a:t>
                        </a:r>
                        <a:r>
                          <a:rPr lang="it-IT" sz="1400" b="1" i="1" u="none" strike="noStrike" dirty="0" err="1">
                            <a:effectLst/>
                            <a:latin typeface="+mn-lt"/>
                          </a:rPr>
                          <a:t>mo</a:t>
                        </a:r>
                        <a:endParaRPr lang="it-IT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b="1" i="1" u="none" strike="noStrike" dirty="0">
                            <a:effectLst/>
                            <a:latin typeface="+mn-lt"/>
                          </a:rPr>
                          <a:t>36 </a:t>
                        </a:r>
                        <a:r>
                          <a:rPr lang="it-IT" sz="1400" b="1" i="1" u="none" strike="noStrike" dirty="0" err="1">
                            <a:effectLst/>
                            <a:latin typeface="+mn-lt"/>
                          </a:rPr>
                          <a:t>mo</a:t>
                        </a:r>
                        <a:endParaRPr lang="it-IT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944273414"/>
                    </a:ext>
                  </a:extLst>
                </a:tr>
                <a:tr h="182880"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b="1" i="1" u="none" strike="noStrike" dirty="0">
                            <a:effectLst/>
                            <a:latin typeface="+mn-lt"/>
                          </a:rPr>
                          <a:t>BMI</a:t>
                        </a:r>
                        <a:endParaRPr lang="it-IT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</a:tcPr>
                  </a:tc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u="none" strike="noStrike" dirty="0">
                            <a:effectLst/>
                            <a:latin typeface="+mn-lt"/>
                          </a:rPr>
                          <a:t>31</a:t>
                        </a:r>
                        <a:endPara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</a:tcPr>
                  </a:tc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u="none" strike="noStrike" dirty="0">
                            <a:effectLst/>
                            <a:latin typeface="+mn-lt"/>
                          </a:rPr>
                          <a:t>30</a:t>
                        </a:r>
                        <a:endPara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</a:tcPr>
                  </a:tc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u="none" strike="noStrike" dirty="0">
                            <a:effectLst/>
                            <a:latin typeface="+mn-lt"/>
                          </a:rPr>
                          <a:t>29</a:t>
                        </a:r>
                        <a:endPara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</a:tcPr>
                  </a:tc>
                  <a:extLst>
                    <a:ext uri="{0D108BD9-81ED-4DB2-BD59-A6C34878D82A}">
                      <a16:rowId xmlns:a16="http://schemas.microsoft.com/office/drawing/2014/main" val="1510969998"/>
                    </a:ext>
                  </a:extLst>
                </a:tr>
                <a:tr h="182880"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b="1" i="1" u="none" strike="noStrike" dirty="0">
                            <a:effectLst/>
                            <a:latin typeface="+mn-lt"/>
                          </a:rPr>
                          <a:t>%TWL</a:t>
                        </a:r>
                        <a:endParaRPr lang="it-IT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/>
                  </a:tc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u="none" strike="noStrike" dirty="0">
                            <a:effectLst/>
                            <a:latin typeface="+mn-lt"/>
                          </a:rPr>
                          <a:t>28</a:t>
                        </a:r>
                        <a:endPara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/>
                  </a:tc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u="none" strike="noStrike" dirty="0">
                            <a:effectLst/>
                            <a:latin typeface="+mn-lt"/>
                          </a:rPr>
                          <a:t>29</a:t>
                        </a:r>
                        <a:endPara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/>
                  </a:tc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u="none" strike="noStrike">
                            <a:effectLst/>
                            <a:latin typeface="+mn-lt"/>
                          </a:rPr>
                          <a:t>30</a:t>
                        </a:r>
                        <a:endPara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/>
                  </a:tc>
                  <a:extLst>
                    <a:ext uri="{0D108BD9-81ED-4DB2-BD59-A6C34878D82A}">
                      <a16:rowId xmlns:a16="http://schemas.microsoft.com/office/drawing/2014/main" val="778552491"/>
                    </a:ext>
                  </a:extLst>
                </a:tr>
                <a:tr h="182880"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b="1" i="1" u="none" strike="noStrike" dirty="0">
                            <a:effectLst/>
                            <a:latin typeface="+mn-lt"/>
                          </a:rPr>
                          <a:t>%EWL</a:t>
                        </a:r>
                        <a:endParaRPr lang="it-IT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/>
                  </a:tc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u="none" strike="noStrike" dirty="0">
                            <a:effectLst/>
                            <a:latin typeface="+mn-lt"/>
                          </a:rPr>
                          <a:t>56</a:t>
                        </a:r>
                        <a:endPara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/>
                  </a:tc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u="none" strike="noStrike" dirty="0">
                            <a:effectLst/>
                            <a:latin typeface="+mn-lt"/>
                          </a:rPr>
                          <a:t>58</a:t>
                        </a:r>
                        <a:endPara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/>
                  </a:tc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u="none" strike="noStrike" dirty="0">
                            <a:effectLst/>
                            <a:latin typeface="+mn-lt"/>
                          </a:rPr>
                          <a:t>58</a:t>
                        </a:r>
                        <a:endPara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/>
                  </a:tc>
                  <a:extLst>
                    <a:ext uri="{0D108BD9-81ED-4DB2-BD59-A6C34878D82A}">
                      <a16:rowId xmlns:a16="http://schemas.microsoft.com/office/drawing/2014/main" val="858921800"/>
                    </a:ext>
                  </a:extLst>
                </a:tr>
                <a:tr h="182880"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b="1" i="1" u="none" strike="noStrike" dirty="0">
                            <a:effectLst/>
                            <a:latin typeface="+mn-lt"/>
                          </a:rPr>
                          <a:t>%EBMIL</a:t>
                        </a:r>
                        <a:endParaRPr lang="it-IT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/>
                  </a:tc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u="none" strike="noStrike">
                            <a:effectLst/>
                            <a:latin typeface="+mn-lt"/>
                          </a:rPr>
                          <a:t>69</a:t>
                        </a:r>
                        <a:endPara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/>
                  </a:tc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u="none" strike="noStrike" dirty="0">
                            <a:effectLst/>
                            <a:latin typeface="+mn-lt"/>
                          </a:rPr>
                          <a:t>71</a:t>
                        </a:r>
                        <a:endPara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/>
                  </a:tc>
                  <a:tc>
                    <a:txBody>
                      <a:bodyPr/>
                      <a:lstStyle/>
                      <a:p>
                        <a:pPr algn="ctr" fontAlgn="b">
                          <a:buNone/>
                        </a:pPr>
                        <a:r>
                          <a:rPr lang="it-IT" sz="1400" u="none" strike="noStrike" dirty="0">
                            <a:effectLst/>
                            <a:latin typeface="+mn-lt"/>
                          </a:rPr>
                          <a:t>71</a:t>
                        </a:r>
                        <a:endPara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endParaRPr>
                      </a:p>
                    </a:txBody>
                    <a:tcPr marL="7620" marR="7620" marT="7620" marB="0" anchor="ctr"/>
                  </a:tc>
                  <a:extLst>
                    <a:ext uri="{0D108BD9-81ED-4DB2-BD59-A6C34878D82A}">
                      <a16:rowId xmlns:a16="http://schemas.microsoft.com/office/drawing/2014/main" val="2415685533"/>
                    </a:ext>
                  </a:extLst>
                </a:tr>
              </a:tbl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70274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0B466B5-5088-4557-97E4-699FB1A0C8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09E03E-74C3-4E50-A40D-D413A457EB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094"/>
          <a:stretch>
            <a:fillRect/>
          </a:stretch>
        </p:blipFill>
        <p:spPr>
          <a:xfrm>
            <a:off x="1473487" y="1830161"/>
            <a:ext cx="9307860" cy="4032000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DE86B55F-4A0D-C5A7-119A-8DD237344ABE}"/>
              </a:ext>
            </a:extLst>
          </p:cNvPr>
          <p:cNvSpPr/>
          <p:nvPr/>
        </p:nvSpPr>
        <p:spPr>
          <a:xfrm>
            <a:off x="5748793" y="3983603"/>
            <a:ext cx="1017767" cy="15743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8E327517-86DA-98FE-147E-10E686380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819" y="1041197"/>
            <a:ext cx="9830981" cy="605950"/>
          </a:xfrm>
        </p:spPr>
        <p:txBody>
          <a:bodyPr>
            <a:normAutofit/>
          </a:bodyPr>
          <a:lstStyle/>
          <a:p>
            <a:r>
              <a:rPr lang="it-IT" sz="3000" dirty="0"/>
              <a:t>Analisi dei risultati: aderenza al follow-up e prospettive future</a:t>
            </a:r>
          </a:p>
        </p:txBody>
      </p:sp>
    </p:spTree>
    <p:extLst>
      <p:ext uri="{BB962C8B-B14F-4D97-AF65-F5344CB8AC3E}">
        <p14:creationId xmlns:p14="http://schemas.microsoft.com/office/powerpoint/2010/main" val="4107409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8E0AC8-76DC-E7F4-526A-E7AD0F1FF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1065475"/>
            <a:ext cx="10058400" cy="640080"/>
          </a:xfrm>
        </p:spPr>
        <p:txBody>
          <a:bodyPr>
            <a:normAutofit/>
          </a:bodyPr>
          <a:lstStyle/>
          <a:p>
            <a:r>
              <a:rPr lang="it-IT" sz="3000" dirty="0"/>
              <a:t>Conclusioni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F99926-CF2C-4E81-933C-65DFECA77448}"/>
              </a:ext>
            </a:extLst>
          </p:cNvPr>
          <p:cNvSpPr txBox="1"/>
          <p:nvPr/>
        </p:nvSpPr>
        <p:spPr>
          <a:xfrm>
            <a:off x="1137034" y="4887606"/>
            <a:ext cx="10344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it-IT" dirty="0"/>
              <a:t>L’esperienza delle ASL CN1 e CN2 conferma il valore di un </a:t>
            </a:r>
            <a:r>
              <a:rPr lang="it-IT" b="1" dirty="0">
                <a:solidFill>
                  <a:srgbClr val="C0712D"/>
                </a:solidFill>
              </a:rPr>
              <a:t>approccio integrato e multidisciplinare </a:t>
            </a:r>
            <a:r>
              <a:rPr lang="it-IT" dirty="0"/>
              <a:t>nella gestione dell’obesità severa e evidenzia la necessità di implementare </a:t>
            </a:r>
            <a:r>
              <a:rPr lang="it-IT" b="1" dirty="0">
                <a:solidFill>
                  <a:srgbClr val="C0712D"/>
                </a:solidFill>
              </a:rPr>
              <a:t>nuove strategie di gestione integrata</a:t>
            </a:r>
            <a:r>
              <a:rPr lang="it-IT" dirty="0">
                <a:solidFill>
                  <a:srgbClr val="C0712D"/>
                </a:solidFill>
              </a:rPr>
              <a:t> </a:t>
            </a:r>
            <a:r>
              <a:rPr lang="it-IT" b="1" dirty="0">
                <a:solidFill>
                  <a:srgbClr val="C0712D"/>
                </a:solidFill>
              </a:rPr>
              <a:t>dei dati clinici </a:t>
            </a:r>
            <a:r>
              <a:rPr lang="it-IT" dirty="0"/>
              <a:t>(dataset, app, telemedicina, AI).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70ADA7-09C5-A9EA-C79E-B0CCFC053052}"/>
              </a:ext>
            </a:extLst>
          </p:cNvPr>
          <p:cNvSpPr txBox="1"/>
          <p:nvPr/>
        </p:nvSpPr>
        <p:spPr>
          <a:xfrm>
            <a:off x="1137034" y="1877820"/>
            <a:ext cx="10344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it-IT" dirty="0"/>
              <a:t> L’adozione di un PDTA multidisciplinare dedicato alla gestione dell’obesità severa rappresenta una </a:t>
            </a:r>
            <a:r>
              <a:rPr lang="it-IT" b="1" dirty="0">
                <a:solidFill>
                  <a:srgbClr val="C0712D"/>
                </a:solidFill>
              </a:rPr>
              <a:t>soluzione efficace </a:t>
            </a:r>
            <a:r>
              <a:rPr lang="it-IT" dirty="0"/>
              <a:t>per migliorare la salute dei pazienti.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E45355-8CDD-ABC2-66FB-ECF4D3D8C9F8}"/>
              </a:ext>
            </a:extLst>
          </p:cNvPr>
          <p:cNvSpPr txBox="1"/>
          <p:nvPr/>
        </p:nvSpPr>
        <p:spPr>
          <a:xfrm>
            <a:off x="1137034" y="2696416"/>
            <a:ext cx="103446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it-IT" dirty="0"/>
              <a:t>L’esperienza delle ASL CN1 e CN2 ha mostrato negli anni una progressiva espansione dell’attività chirurgica a fronte di elevati standard di efficacia e sicurezza. L’incremento dei volumi non ha compromesso gli esiti clinici, a conferma della </a:t>
            </a:r>
            <a:r>
              <a:rPr lang="it-IT" b="1" dirty="0">
                <a:solidFill>
                  <a:srgbClr val="C0712D"/>
                </a:solidFill>
              </a:rPr>
              <a:t>solidità del modello assistenziale</a:t>
            </a:r>
            <a:r>
              <a:rPr lang="it-IT" dirty="0"/>
              <a:t>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10BB18-AE71-A773-00F2-EE0E1807993A}"/>
              </a:ext>
            </a:extLst>
          </p:cNvPr>
          <p:cNvSpPr txBox="1"/>
          <p:nvPr/>
        </p:nvSpPr>
        <p:spPr>
          <a:xfrm>
            <a:off x="1137034" y="3792011"/>
            <a:ext cx="103446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it-IT" dirty="0"/>
              <a:t>I risultati dell’analisi </a:t>
            </a:r>
            <a:r>
              <a:rPr lang="it-IT" dirty="0" err="1"/>
              <a:t>retrospeevidenziano</a:t>
            </a:r>
            <a:r>
              <a:rPr lang="it-IT" dirty="0"/>
              <a:t> un’importante riduzione del peso e un </a:t>
            </a:r>
            <a:r>
              <a:rPr lang="it-IT" b="1" dirty="0">
                <a:solidFill>
                  <a:srgbClr val="C0712D"/>
                </a:solidFill>
              </a:rPr>
              <a:t>miglioramento metabolico significativo, anche a distanza di tempo</a:t>
            </a:r>
            <a:r>
              <a:rPr lang="it-IT" dirty="0"/>
              <a:t>. Il follow up rappresenta </a:t>
            </a:r>
            <a:r>
              <a:rPr lang="it-IT" b="1" dirty="0">
                <a:solidFill>
                  <a:srgbClr val="C0712D"/>
                </a:solidFill>
              </a:rPr>
              <a:t>l’elemento centrale </a:t>
            </a:r>
            <a:r>
              <a:rPr lang="it-IT" dirty="0"/>
              <a:t>per il mantenimento del peso. </a:t>
            </a:r>
          </a:p>
        </p:txBody>
      </p:sp>
    </p:spTree>
    <p:extLst>
      <p:ext uri="{BB962C8B-B14F-4D97-AF65-F5344CB8AC3E}">
        <p14:creationId xmlns:p14="http://schemas.microsoft.com/office/powerpoint/2010/main" val="3116123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B4A965-4166-003B-4D4F-D95361000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70059"/>
            <a:ext cx="10058400" cy="711642"/>
          </a:xfrm>
        </p:spPr>
        <p:txBody>
          <a:bodyPr>
            <a:normAutofit/>
          </a:bodyPr>
          <a:lstStyle/>
          <a:p>
            <a:r>
              <a:rPr lang="it-IT" sz="3000" dirty="0"/>
              <a:t>La chiave del successo: il gioco di squadra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BF9E151-3B23-F432-B361-501EF4D07A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80" b="21012"/>
          <a:stretch>
            <a:fillRect/>
          </a:stretch>
        </p:blipFill>
        <p:spPr>
          <a:xfrm>
            <a:off x="10583553" y="225152"/>
            <a:ext cx="1550451" cy="489600"/>
          </a:xfrm>
          <a:prstGeom prst="rect">
            <a:avLst/>
          </a:prstGeom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553ED95-C26C-3B58-143A-C3FCCE7FB5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924" b="27752"/>
          <a:stretch>
            <a:fillRect/>
          </a:stretch>
        </p:blipFill>
        <p:spPr>
          <a:xfrm>
            <a:off x="10398741" y="714752"/>
            <a:ext cx="1735263" cy="488444"/>
          </a:xfrm>
          <a:prstGeom prst="rect">
            <a:avLst/>
          </a:prstGeom>
          <a:ln>
            <a:noFill/>
          </a:ln>
        </p:spPr>
      </p:pic>
      <p:pic>
        <p:nvPicPr>
          <p:cNvPr id="6" name="Immagine 5" descr="Immagine che contiene vestiti, persona, Viso umano, sorriso&#10;&#10;Il contenuto generato dall'IA potrebbe non essere corretto.">
            <a:extLst>
              <a:ext uri="{FF2B5EF4-FFF2-40B4-BE49-F238E27FC236}">
                <a16:creationId xmlns:a16="http://schemas.microsoft.com/office/drawing/2014/main" id="{3E3C758B-E1F9-A0D9-89CC-2A3B4C290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16572"/>
            <a:ext cx="1742247" cy="2322996"/>
          </a:xfrm>
          <a:prstGeom prst="rect">
            <a:avLst/>
          </a:prstGeom>
        </p:spPr>
      </p:pic>
      <p:pic>
        <p:nvPicPr>
          <p:cNvPr id="12" name="Immagine 11" descr="Immagine che contiene vestiti, persona, donna, abito&#10;&#10;Il contenuto generato dall'IA potrebbe non essere corretto.">
            <a:extLst>
              <a:ext uri="{FF2B5EF4-FFF2-40B4-BE49-F238E27FC236}">
                <a16:creationId xmlns:a16="http://schemas.microsoft.com/office/drawing/2014/main" id="{B4D1C8A5-4AD3-3A57-ED96-7BD8BD320E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t="21491" r="12814" b="7213"/>
          <a:stretch>
            <a:fillRect/>
          </a:stretch>
        </p:blipFill>
        <p:spPr>
          <a:xfrm>
            <a:off x="7815903" y="1786555"/>
            <a:ext cx="3593933" cy="146487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933D812-9ED7-9290-7CE5-15692680A7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t="26934" r="17039"/>
          <a:stretch>
            <a:fillRect/>
          </a:stretch>
        </p:blipFill>
        <p:spPr>
          <a:xfrm>
            <a:off x="3373873" y="1816572"/>
            <a:ext cx="1796682" cy="2322996"/>
          </a:xfrm>
          <a:prstGeom prst="rect">
            <a:avLst/>
          </a:prstGeom>
        </p:spPr>
      </p:pic>
      <p:pic>
        <p:nvPicPr>
          <p:cNvPr id="8" name="Immagine 7" descr="Immagine che contiene vestiti, cielo, aria aperta, persona&#10;&#10;Il contenuto generato dall'IA potrebbe non essere corretto.">
            <a:extLst>
              <a:ext uri="{FF2B5EF4-FFF2-40B4-BE49-F238E27FC236}">
                <a16:creationId xmlns:a16="http://schemas.microsoft.com/office/drawing/2014/main" id="{5A889ABA-4662-9A25-BE80-2DC51938C9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6"/>
          <a:stretch>
            <a:fillRect/>
          </a:stretch>
        </p:blipFill>
        <p:spPr>
          <a:xfrm>
            <a:off x="7815903" y="4699198"/>
            <a:ext cx="3593933" cy="117322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AF70660-175F-A764-1E0C-FAF704C4B101}"/>
              </a:ext>
            </a:extLst>
          </p:cNvPr>
          <p:cNvSpPr txBox="1"/>
          <p:nvPr/>
        </p:nvSpPr>
        <p:spPr>
          <a:xfrm>
            <a:off x="852073" y="4274438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/>
              <a:t>Dott. Andrea Gattolin (</a:t>
            </a:r>
            <a:r>
              <a:rPr lang="it-IT" sz="1200" i="1" dirty="0" err="1"/>
              <a:t>Chir</a:t>
            </a:r>
            <a:r>
              <a:rPr lang="it-IT" sz="1200" i="1" dirty="0"/>
              <a:t>)</a:t>
            </a:r>
          </a:p>
          <a:p>
            <a:pPr algn="ctr"/>
            <a:r>
              <a:rPr lang="it-IT" sz="1200" i="1" dirty="0"/>
              <a:t>Dott.ssa Laura Gianotti (</a:t>
            </a:r>
            <a:r>
              <a:rPr lang="it-IT" sz="1200" i="1" dirty="0" err="1"/>
              <a:t>Med</a:t>
            </a:r>
            <a:r>
              <a:rPr lang="it-IT" sz="1200" i="1" dirty="0"/>
              <a:t>)</a:t>
            </a:r>
          </a:p>
          <a:p>
            <a:pPr algn="ctr"/>
            <a:r>
              <a:rPr lang="it-IT" sz="1200" i="1" dirty="0"/>
              <a:t>Coordinatori PSDTA Obesità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FABC25D-A036-BDE2-F4AB-F39E48ED2B7D}"/>
              </a:ext>
            </a:extLst>
          </p:cNvPr>
          <p:cNvSpPr txBox="1"/>
          <p:nvPr/>
        </p:nvSpPr>
        <p:spPr>
          <a:xfrm>
            <a:off x="3616137" y="4274948"/>
            <a:ext cx="1312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i="1" dirty="0"/>
              <a:t>Dott. Ivan Dozzani</a:t>
            </a:r>
          </a:p>
          <a:p>
            <a:pPr algn="ctr"/>
            <a:r>
              <a:rPr lang="it-IT" sz="1200" i="1" dirty="0"/>
              <a:t>Medico Dietologo</a:t>
            </a:r>
          </a:p>
        </p:txBody>
      </p:sp>
      <p:pic>
        <p:nvPicPr>
          <p:cNvPr id="7" name="Immagine 6" descr="Immagine che contiene vestiti, calzature, persona, giacca">
            <a:extLst>
              <a:ext uri="{FF2B5EF4-FFF2-40B4-BE49-F238E27FC236}">
                <a16:creationId xmlns:a16="http://schemas.microsoft.com/office/drawing/2014/main" id="{616E83B5-3D6A-7D8D-66A0-8AB6DE823F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4" b="20808"/>
          <a:stretch>
            <a:fillRect/>
          </a:stretch>
        </p:blipFill>
        <p:spPr>
          <a:xfrm>
            <a:off x="7815903" y="3251432"/>
            <a:ext cx="3593933" cy="1464877"/>
          </a:xfrm>
          <a:prstGeom prst="rect">
            <a:avLst/>
          </a:prstGeom>
        </p:spPr>
      </p:pic>
      <p:pic>
        <p:nvPicPr>
          <p:cNvPr id="13" name="Immagine 12" descr="Immagine che contiene vestiti, persona, Viso umano, nuvola&#10;&#10;Il contenuto generato dall'IA potrebbe non essere corretto.">
            <a:extLst>
              <a:ext uri="{FF2B5EF4-FFF2-40B4-BE49-F238E27FC236}">
                <a16:creationId xmlns:a16="http://schemas.microsoft.com/office/drawing/2014/main" id="{4DBC2BB4-17ED-2B01-6C63-F5579DDF42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381" y="1816571"/>
            <a:ext cx="1742247" cy="232299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51EA506-6622-ACDD-8BFD-377953B0A0A4}"/>
              </a:ext>
            </a:extLst>
          </p:cNvPr>
          <p:cNvSpPr txBox="1"/>
          <p:nvPr/>
        </p:nvSpPr>
        <p:spPr>
          <a:xfrm>
            <a:off x="5869605" y="4274948"/>
            <a:ext cx="1473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i="1" dirty="0"/>
              <a:t>Dott.ssa Ilaria Bodini</a:t>
            </a:r>
          </a:p>
          <a:p>
            <a:pPr algn="ctr"/>
            <a:r>
              <a:rPr lang="it-IT" sz="1200" i="1" dirty="0"/>
              <a:t>Medico Internista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B9BAFF6-DF13-7D5A-1B5F-59EB152800B7}"/>
              </a:ext>
            </a:extLst>
          </p:cNvPr>
          <p:cNvSpPr txBox="1"/>
          <p:nvPr/>
        </p:nvSpPr>
        <p:spPr>
          <a:xfrm>
            <a:off x="878867" y="5226095"/>
            <a:ext cx="6786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i="1" dirty="0"/>
              <a:t>I medici </a:t>
            </a:r>
            <a:r>
              <a:rPr lang="it-IT" sz="1200" i="1" dirty="0"/>
              <a:t>: P. Ferraro, E. Pistone ; </a:t>
            </a:r>
            <a:r>
              <a:rPr lang="it-IT" sz="1200" b="1" i="1" dirty="0"/>
              <a:t>I Chirurghi</a:t>
            </a:r>
            <a:r>
              <a:rPr lang="it-IT" sz="1200" i="1" dirty="0"/>
              <a:t>: </a:t>
            </a:r>
            <a:r>
              <a:rPr lang="it-IT" sz="1200" i="1" dirty="0" err="1"/>
              <a:t>E.Travaglio</a:t>
            </a:r>
            <a:r>
              <a:rPr lang="it-IT" sz="1200" i="1" dirty="0"/>
              <a:t>, A. Aprile; </a:t>
            </a:r>
            <a:r>
              <a:rPr lang="it-IT" sz="1200" b="1" i="1" dirty="0"/>
              <a:t>gli Anestesisti</a:t>
            </a:r>
            <a:r>
              <a:rPr lang="it-IT" sz="1200" i="1" dirty="0"/>
              <a:t>: I. Blangetti;  </a:t>
            </a:r>
            <a:r>
              <a:rPr lang="it-IT" sz="1200" b="1" i="1" dirty="0"/>
              <a:t>I Cardiologi </a:t>
            </a:r>
            <a:r>
              <a:rPr lang="it-IT" sz="1200" i="1" dirty="0"/>
              <a:t>M. Feola; </a:t>
            </a:r>
            <a:r>
              <a:rPr lang="it-IT" sz="1200" b="1" i="1" dirty="0"/>
              <a:t>i Fisiatri </a:t>
            </a:r>
            <a:r>
              <a:rPr lang="it-IT" sz="1200" i="1" dirty="0"/>
              <a:t>M. </a:t>
            </a:r>
            <a:r>
              <a:rPr lang="it-IT" sz="1200" i="1" dirty="0" err="1"/>
              <a:t>Quercio</a:t>
            </a:r>
            <a:r>
              <a:rPr lang="it-IT" sz="1200" b="1" i="1" dirty="0"/>
              <a:t>;</a:t>
            </a:r>
            <a:r>
              <a:rPr lang="it-IT" sz="1200" i="1" dirty="0"/>
              <a:t>: </a:t>
            </a:r>
            <a:r>
              <a:rPr lang="it-IT" sz="1200" b="1" i="1" dirty="0"/>
              <a:t>le Dietiste</a:t>
            </a:r>
            <a:r>
              <a:rPr lang="it-IT" sz="1200" i="1" dirty="0"/>
              <a:t>: E. Boglio; N. </a:t>
            </a:r>
            <a:r>
              <a:rPr lang="it-IT" sz="1200" i="1" dirty="0" err="1"/>
              <a:t>Rosolin</a:t>
            </a:r>
            <a:r>
              <a:rPr lang="it-IT" sz="1200" i="1" dirty="0"/>
              <a:t>, N. Perrucci, A. Giglia, S. Rodano; A. </a:t>
            </a:r>
            <a:r>
              <a:rPr lang="it-IT" sz="1200" i="1" dirty="0" err="1"/>
              <a:t>Encin</a:t>
            </a:r>
            <a:r>
              <a:rPr lang="it-IT" sz="1200" i="1" dirty="0"/>
              <a:t>; C. Canonica; </a:t>
            </a:r>
            <a:r>
              <a:rPr lang="it-IT" sz="1200" b="1" i="1" dirty="0"/>
              <a:t>gli Psicologi</a:t>
            </a:r>
            <a:r>
              <a:rPr lang="it-IT" sz="1200" i="1" dirty="0"/>
              <a:t>: M. Arduino, W. Castelli, I. Agnelli; </a:t>
            </a:r>
            <a:r>
              <a:rPr lang="it-IT" sz="1200" b="1" i="1" dirty="0"/>
              <a:t>gli Infermieri</a:t>
            </a:r>
            <a:r>
              <a:rPr lang="it-IT" sz="1200" i="1" dirty="0"/>
              <a:t> ; </a:t>
            </a:r>
            <a:r>
              <a:rPr lang="it-IT" sz="1200" b="1" i="1" dirty="0"/>
              <a:t>Ufficio Qualità</a:t>
            </a:r>
            <a:r>
              <a:rPr lang="it-IT" sz="1200" i="1" dirty="0"/>
              <a:t>: C. </a:t>
            </a:r>
            <a:r>
              <a:rPr lang="it-IT" sz="1200" i="1" dirty="0" err="1"/>
              <a:t>Rabino</a:t>
            </a:r>
            <a:r>
              <a:rPr lang="it-IT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415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5544" y="2726096"/>
            <a:ext cx="6903720" cy="1015663"/>
          </a:xfrm>
        </p:spPr>
        <p:txBody>
          <a:bodyPr>
            <a:normAutofit fontScale="90000"/>
          </a:bodyPr>
          <a:lstStyle/>
          <a:p>
            <a:r>
              <a:rPr lang="it-IT"/>
              <a:t>Grazie per l’attenzione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38D8404-B918-1D7C-4101-BA6D491B2202}"/>
              </a:ext>
            </a:extLst>
          </p:cNvPr>
          <p:cNvGrpSpPr/>
          <p:nvPr/>
        </p:nvGrpSpPr>
        <p:grpSpPr>
          <a:xfrm>
            <a:off x="5900067" y="4379202"/>
            <a:ext cx="6094674" cy="2308324"/>
            <a:chOff x="5900067" y="4124760"/>
            <a:chExt cx="6094674" cy="2308324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B4848831-B1BB-438F-9994-E9BDEBC89159}"/>
                </a:ext>
              </a:extLst>
            </p:cNvPr>
            <p:cNvSpPr txBox="1"/>
            <p:nvPr/>
          </p:nvSpPr>
          <p:spPr>
            <a:xfrm>
              <a:off x="5900067" y="4124760"/>
              <a:ext cx="609467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000" dirty="0"/>
                <a:t>Dott. Dozzani Ivan</a:t>
              </a:r>
            </a:p>
            <a:p>
              <a:pPr algn="ctr"/>
              <a:r>
                <a:rPr lang="it-IT" sz="2000" dirty="0"/>
                <a:t>Medico Specialista Dietologo ASL CN1</a:t>
              </a:r>
            </a:p>
            <a:p>
              <a:pPr algn="ctr"/>
              <a:r>
                <a:rPr lang="it-IT" sz="2000" dirty="0"/>
                <a:t> Mondovì (CN), Ospedale Regina Montis </a:t>
              </a:r>
              <a:r>
                <a:rPr lang="it-IT" sz="2000" dirty="0" err="1"/>
                <a:t>Regalis</a:t>
              </a:r>
              <a:endParaRPr lang="it-IT" sz="2000" dirty="0"/>
            </a:p>
            <a:p>
              <a:pPr algn="ctr"/>
              <a:endParaRPr lang="it-IT" sz="2000" dirty="0"/>
            </a:p>
            <a:p>
              <a:pPr algn="r"/>
              <a:endParaRPr lang="it-IT" sz="1600" dirty="0"/>
            </a:p>
            <a:p>
              <a:pPr algn="r"/>
              <a:endParaRPr lang="it-IT" sz="1600" dirty="0"/>
            </a:p>
            <a:p>
              <a:pPr algn="r"/>
              <a:r>
                <a:rPr lang="it-IT" sz="1600" dirty="0"/>
                <a:t>ivandozzani@gmail.com</a:t>
              </a:r>
            </a:p>
            <a:p>
              <a:pPr algn="r"/>
              <a:r>
                <a:rPr lang="it-IT" sz="1600" dirty="0"/>
                <a:t> </a:t>
              </a:r>
              <a:r>
                <a:rPr lang="it-IT" sz="1600" dirty="0" err="1"/>
                <a:t>ivandozzani</a:t>
              </a:r>
              <a:endParaRPr lang="it-IT" sz="1600" dirty="0"/>
            </a:p>
          </p:txBody>
        </p:sp>
        <p:pic>
          <p:nvPicPr>
            <p:cNvPr id="1032" name="Picture 8" descr="google mail gmail icon logo symbol 22613021 PNG">
              <a:extLst>
                <a:ext uri="{FF2B5EF4-FFF2-40B4-BE49-F238E27FC236}">
                  <a16:creationId xmlns:a16="http://schemas.microsoft.com/office/drawing/2014/main" id="{D407E14C-F3AC-2E66-CA63-3239A46BD7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0246" y="5865779"/>
              <a:ext cx="314386" cy="314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BECAE73-D802-01B5-9EA8-8FCE2D82A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96245" y="6104371"/>
              <a:ext cx="328713" cy="328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A94A70E-E129-75C6-7479-B78BA499A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504" y="1038019"/>
            <a:ext cx="6407785" cy="584775"/>
          </a:xfrm>
        </p:spPr>
        <p:txBody>
          <a:bodyPr>
            <a:normAutofit/>
          </a:bodyPr>
          <a:lstStyle/>
          <a:p>
            <a:r>
              <a:rPr lang="it-IT" sz="3000" dirty="0"/>
              <a:t>La Chirurgia Metabolico-Bariatrica (MBS)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97C4DBD-F137-E23A-8DBD-084B9678D3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40" b="916"/>
          <a:stretch>
            <a:fillRect/>
          </a:stretch>
        </p:blipFill>
        <p:spPr>
          <a:xfrm>
            <a:off x="1289606" y="2147220"/>
            <a:ext cx="5424072" cy="310875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30955F-3378-642A-C9B2-62CBF23EDAE9}"/>
              </a:ext>
            </a:extLst>
          </p:cNvPr>
          <p:cNvSpPr txBox="1"/>
          <p:nvPr/>
        </p:nvSpPr>
        <p:spPr>
          <a:xfrm>
            <a:off x="6852680" y="4812002"/>
            <a:ext cx="41158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I</a:t>
            </a:r>
            <a:r>
              <a:rPr lang="it-IT" sz="1600" b="1" dirty="0"/>
              <a:t> Percorsi di Salute-Diagnostico-Terapeutici Assistenziali (PSDTA) </a:t>
            </a:r>
            <a:r>
              <a:rPr lang="it-IT" sz="1600" dirty="0"/>
              <a:t>rappresentano un modello ideale per raggiungere tale obiettivo.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9D0486-9310-7649-2F7E-C8B9465781B1}"/>
              </a:ext>
            </a:extLst>
          </p:cNvPr>
          <p:cNvSpPr txBox="1"/>
          <p:nvPr/>
        </p:nvSpPr>
        <p:spPr>
          <a:xfrm>
            <a:off x="7173028" y="1828650"/>
            <a:ext cx="34751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0" i="0" dirty="0">
                <a:solidFill>
                  <a:srgbClr val="222222"/>
                </a:solidFill>
                <a:effectLst/>
              </a:rPr>
              <a:t>La </a:t>
            </a:r>
            <a:r>
              <a:rPr lang="it-IT" sz="1600" dirty="0">
                <a:solidFill>
                  <a:srgbClr val="222222"/>
                </a:solidFill>
              </a:rPr>
              <a:t>MBS r</a:t>
            </a:r>
            <a:r>
              <a:rPr lang="it-IT" sz="1600" b="0" i="0" dirty="0">
                <a:solidFill>
                  <a:srgbClr val="222222"/>
                </a:solidFill>
                <a:effectLst/>
              </a:rPr>
              <a:t>appresenta un'opzione terapeutica </a:t>
            </a:r>
            <a:r>
              <a:rPr lang="it-IT" sz="1600" b="1" i="0" dirty="0">
                <a:solidFill>
                  <a:srgbClr val="C0712D"/>
                </a:solidFill>
                <a:effectLst/>
              </a:rPr>
              <a:t>efficace</a:t>
            </a:r>
            <a:r>
              <a:rPr lang="it-IT" sz="1600" b="0" i="0" dirty="0">
                <a:solidFill>
                  <a:srgbClr val="222222"/>
                </a:solidFill>
                <a:effectLst/>
              </a:rPr>
              <a:t> per il trattamento dell’Obesità </a:t>
            </a:r>
            <a:r>
              <a:rPr lang="it-IT" sz="1600" dirty="0">
                <a:solidFill>
                  <a:srgbClr val="222222"/>
                </a:solidFill>
              </a:rPr>
              <a:t>G</a:t>
            </a:r>
            <a:r>
              <a:rPr lang="it-IT" sz="1600" b="0" i="0" dirty="0">
                <a:solidFill>
                  <a:srgbClr val="222222"/>
                </a:solidFill>
                <a:effectLst/>
              </a:rPr>
              <a:t>rave: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144BCD-9EEC-DC85-4AE1-902FE7A8DCAB}"/>
              </a:ext>
            </a:extLst>
          </p:cNvPr>
          <p:cNvSpPr txBox="1"/>
          <p:nvPr/>
        </p:nvSpPr>
        <p:spPr>
          <a:xfrm>
            <a:off x="7356539" y="2699149"/>
            <a:ext cx="31080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i="1" dirty="0"/>
              <a:t>- Significativa e duratura perdita di peso - Miglioramento comorbilità associate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3B3407-26C6-0865-0257-6A971C466861}"/>
              </a:ext>
            </a:extLst>
          </p:cNvPr>
          <p:cNvSpPr txBox="1"/>
          <p:nvPr/>
        </p:nvSpPr>
        <p:spPr>
          <a:xfrm>
            <a:off x="6712502" y="3506119"/>
            <a:ext cx="43961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rgbClr val="222222"/>
                </a:solidFill>
              </a:rPr>
              <a:t>NECESSITA di un approccio</a:t>
            </a:r>
          </a:p>
          <a:p>
            <a:pPr algn="ctr"/>
            <a:r>
              <a:rPr lang="it-IT" sz="1600" dirty="0">
                <a:solidFill>
                  <a:srgbClr val="C0712D"/>
                </a:solidFill>
              </a:rPr>
              <a:t>MULTIMODALE E MULTIPROFESSIONALE</a:t>
            </a:r>
          </a:p>
          <a:p>
            <a:pPr algn="ctr"/>
            <a:r>
              <a:rPr lang="it-IT" sz="1600" i="1" dirty="0"/>
              <a:t>integrato</a:t>
            </a:r>
            <a:r>
              <a:rPr lang="it-IT" sz="1600" dirty="0"/>
              <a:t> di diverse professionalità </a:t>
            </a:r>
          </a:p>
          <a:p>
            <a:pPr algn="ctr"/>
            <a:r>
              <a:rPr lang="it-IT" sz="1600" dirty="0"/>
              <a:t>(</a:t>
            </a:r>
            <a:r>
              <a:rPr lang="it-IT" sz="1600" b="1" dirty="0"/>
              <a:t>medico, dietista, chirurgo, psicologo</a:t>
            </a:r>
            <a:r>
              <a:rPr lang="it-IT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784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6">
            <a:extLst>
              <a:ext uri="{FF2B5EF4-FFF2-40B4-BE49-F238E27FC236}">
                <a16:creationId xmlns:a16="http://schemas.microsoft.com/office/drawing/2014/main" id="{EB1409A8-C5C7-6ACB-D50E-3BE66F330657}"/>
              </a:ext>
            </a:extLst>
          </p:cNvPr>
          <p:cNvSpPr txBox="1">
            <a:spLocks/>
          </p:cNvSpPr>
          <p:nvPr/>
        </p:nvSpPr>
        <p:spPr>
          <a:xfrm>
            <a:off x="1113183" y="891547"/>
            <a:ext cx="10708640" cy="7413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it-IT" dirty="0"/>
              <a:t>Percorsi di Salute-Diagnostico-Terapeutici Assistenziali (PSDTA)</a:t>
            </a:r>
            <a:endParaRPr lang="it-IT" b="1" kern="1200" spc="-50" baseline="0" dirty="0">
              <a:latin typeface="+mn-lt"/>
              <a:ea typeface="+mj-ea"/>
              <a:cs typeface="+mj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1CC854-745E-8FF6-A702-3C18C29E00F3}"/>
              </a:ext>
            </a:extLst>
          </p:cNvPr>
          <p:cNvSpPr txBox="1"/>
          <p:nvPr/>
        </p:nvSpPr>
        <p:spPr>
          <a:xfrm>
            <a:off x="1047081" y="2030560"/>
            <a:ext cx="3491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b="1" dirty="0"/>
              <a:t>Cosa sono:</a:t>
            </a:r>
            <a:r>
              <a:rPr lang="it-IT" sz="1600" dirty="0"/>
              <a:t> Modello organizzativo e gestionale standardizzato e codificato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2370EC2-BE5B-457A-CD2F-4ECEFC317CCD}"/>
              </a:ext>
            </a:extLst>
          </p:cNvPr>
          <p:cNvSpPr txBox="1"/>
          <p:nvPr/>
        </p:nvSpPr>
        <p:spPr>
          <a:xfrm>
            <a:off x="1047081" y="2717535"/>
            <a:ext cx="3491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b="1" dirty="0"/>
              <a:t>Scopo:</a:t>
            </a:r>
            <a:r>
              <a:rPr lang="it-IT" sz="1600" dirty="0"/>
              <a:t> definire la </a:t>
            </a:r>
            <a:r>
              <a:rPr lang="it-IT" sz="1600" b="1" dirty="0">
                <a:solidFill>
                  <a:srgbClr val="C0712D"/>
                </a:solidFill>
              </a:rPr>
              <a:t>sequenza</a:t>
            </a:r>
            <a:r>
              <a:rPr lang="it-IT" sz="1600" dirty="0"/>
              <a:t> e le </a:t>
            </a:r>
            <a:r>
              <a:rPr lang="it-IT" sz="1600" b="1" dirty="0">
                <a:solidFill>
                  <a:srgbClr val="C0712D"/>
                </a:solidFill>
              </a:rPr>
              <a:t>modalità</a:t>
            </a:r>
            <a:r>
              <a:rPr lang="it-IT" sz="1600" dirty="0"/>
              <a:t> di assistenza che un paziente riceve per una specifica condizione clinica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C4685E9-775E-8CAA-744D-46723DB854DB}"/>
              </a:ext>
            </a:extLst>
          </p:cNvPr>
          <p:cNvSpPr txBox="1"/>
          <p:nvPr/>
        </p:nvSpPr>
        <p:spPr>
          <a:xfrm>
            <a:off x="1113183" y="5089500"/>
            <a:ext cx="102704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Obiettivo Pratico:</a:t>
            </a:r>
            <a:r>
              <a:rPr lang="it-IT" sz="1600" dirty="0"/>
              <a:t> Garantire che il paziente riceva la </a:t>
            </a:r>
            <a:r>
              <a:rPr lang="it-IT" sz="1600" b="1" dirty="0">
                <a:solidFill>
                  <a:srgbClr val="C0712D"/>
                </a:solidFill>
              </a:rPr>
              <a:t>migliore assistenza possibile</a:t>
            </a:r>
            <a:r>
              <a:rPr lang="it-IT" sz="1600" dirty="0">
                <a:solidFill>
                  <a:srgbClr val="C0712D"/>
                </a:solidFill>
              </a:rPr>
              <a:t> </a:t>
            </a:r>
            <a:r>
              <a:rPr lang="it-IT" sz="1600" dirty="0"/>
              <a:t>(efficace, sicura e tempestiva) in modo </a:t>
            </a:r>
            <a:r>
              <a:rPr lang="it-IT" sz="1600" b="1" dirty="0">
                <a:solidFill>
                  <a:srgbClr val="C0712D"/>
                </a:solidFill>
              </a:rPr>
              <a:t>standardizzato</a:t>
            </a:r>
            <a:r>
              <a:rPr lang="it-IT" sz="1600" dirty="0"/>
              <a:t> (uguale per tutti, riducendo le variabilità ingiustificata) e al contempo </a:t>
            </a:r>
            <a:r>
              <a:rPr lang="it-IT" sz="1600" b="1" dirty="0">
                <a:solidFill>
                  <a:srgbClr val="C0712D"/>
                </a:solidFill>
              </a:rPr>
              <a:t>personalizzata</a:t>
            </a:r>
          </a:p>
          <a:p>
            <a:pPr algn="ctr"/>
            <a:r>
              <a:rPr lang="it-IT" sz="1600" dirty="0"/>
              <a:t> (adattata alle esigenze individuali del paziente).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BE06028-3095-9261-CB7A-1A19687F4267}"/>
              </a:ext>
            </a:extLst>
          </p:cNvPr>
          <p:cNvSpPr txBox="1"/>
          <p:nvPr/>
        </p:nvSpPr>
        <p:spPr>
          <a:xfrm>
            <a:off x="4604301" y="2932979"/>
            <a:ext cx="1599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b="1" dirty="0"/>
              <a:t>Elementi Chiave</a:t>
            </a:r>
            <a:endParaRPr lang="it-IT" dirty="0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8D851863-DC35-B4FB-BDF6-3BFFC358851D}"/>
              </a:ext>
            </a:extLst>
          </p:cNvPr>
          <p:cNvCxnSpPr>
            <a:cxnSpLocks/>
            <a:stCxn id="18" idx="3"/>
            <a:endCxn id="31" idx="1"/>
          </p:cNvCxnSpPr>
          <p:nvPr/>
        </p:nvCxnSpPr>
        <p:spPr>
          <a:xfrm flipV="1">
            <a:off x="6204169" y="2355330"/>
            <a:ext cx="935439" cy="900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8F4B26CF-86AC-9EB3-0332-CCFC9B3E3580}"/>
              </a:ext>
            </a:extLst>
          </p:cNvPr>
          <p:cNvCxnSpPr>
            <a:cxnSpLocks/>
            <a:stCxn id="18" idx="3"/>
            <a:endCxn id="29" idx="1"/>
          </p:cNvCxnSpPr>
          <p:nvPr/>
        </p:nvCxnSpPr>
        <p:spPr>
          <a:xfrm>
            <a:off x="6204169" y="3256145"/>
            <a:ext cx="935439" cy="4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653039E6-9FA6-AAE1-434F-2DBBBE7928A9}"/>
              </a:ext>
            </a:extLst>
          </p:cNvPr>
          <p:cNvCxnSpPr>
            <a:cxnSpLocks/>
            <a:stCxn id="18" idx="3"/>
            <a:endCxn id="33" idx="1"/>
          </p:cNvCxnSpPr>
          <p:nvPr/>
        </p:nvCxnSpPr>
        <p:spPr>
          <a:xfrm>
            <a:off x="6204169" y="3256145"/>
            <a:ext cx="935439" cy="918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0A209CC-8EFE-D552-D6A6-108A1EED3E9D}"/>
              </a:ext>
            </a:extLst>
          </p:cNvPr>
          <p:cNvSpPr txBox="1"/>
          <p:nvPr/>
        </p:nvSpPr>
        <p:spPr>
          <a:xfrm>
            <a:off x="7139608" y="2845320"/>
            <a:ext cx="4244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Salute nel tempo:</a:t>
            </a:r>
            <a:r>
              <a:rPr lang="it-IT" sz="1600" dirty="0"/>
              <a:t> Si focalizzano sul benessere a lungo termine del paziente, non solo sulla malattia acuta (</a:t>
            </a:r>
            <a:r>
              <a:rPr lang="it-IT" sz="1600" b="1" dirty="0">
                <a:solidFill>
                  <a:srgbClr val="C0712D"/>
                </a:solidFill>
              </a:rPr>
              <a:t>malattie croniche</a:t>
            </a:r>
            <a:r>
              <a:rPr lang="it-IT" sz="1600" dirty="0"/>
              <a:t>)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F990AD9-0B5B-440D-1FD7-83B5CACDD951}"/>
              </a:ext>
            </a:extLst>
          </p:cNvPr>
          <p:cNvSpPr txBox="1"/>
          <p:nvPr/>
        </p:nvSpPr>
        <p:spPr>
          <a:xfrm>
            <a:off x="7139608" y="1939831"/>
            <a:ext cx="38404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Diagnosi e Terapia:</a:t>
            </a:r>
            <a:r>
              <a:rPr lang="it-IT" sz="1600" dirty="0"/>
              <a:t> Delineano le fasi di cura dalla </a:t>
            </a:r>
            <a:r>
              <a:rPr lang="it-IT" sz="1600" b="1" i="1" dirty="0">
                <a:solidFill>
                  <a:srgbClr val="C0712D"/>
                </a:solidFill>
              </a:rPr>
              <a:t>diagnosi</a:t>
            </a:r>
            <a:r>
              <a:rPr lang="it-IT" sz="1600" b="1" dirty="0"/>
              <a:t>, </a:t>
            </a:r>
            <a:r>
              <a:rPr lang="it-IT" sz="1600" dirty="0"/>
              <a:t>al </a:t>
            </a:r>
            <a:r>
              <a:rPr lang="it-IT" sz="1600" b="1" i="1" dirty="0">
                <a:solidFill>
                  <a:srgbClr val="C0712D"/>
                </a:solidFill>
              </a:rPr>
              <a:t>trattamento</a:t>
            </a:r>
            <a:r>
              <a:rPr lang="it-IT" sz="1600" dirty="0"/>
              <a:t> e alla </a:t>
            </a:r>
            <a:r>
              <a:rPr lang="it-IT" sz="1600" b="1" i="1" dirty="0">
                <a:solidFill>
                  <a:srgbClr val="C0712D"/>
                </a:solidFill>
              </a:rPr>
              <a:t>riabilitazione/follow-up</a:t>
            </a:r>
            <a:endParaRPr lang="it-IT" sz="1600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ADFD33E-8033-369F-838C-852E88BF7480}"/>
              </a:ext>
            </a:extLst>
          </p:cNvPr>
          <p:cNvSpPr txBox="1"/>
          <p:nvPr/>
        </p:nvSpPr>
        <p:spPr>
          <a:xfrm>
            <a:off x="7139608" y="3758669"/>
            <a:ext cx="45408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Assistenziali:</a:t>
            </a:r>
            <a:r>
              <a:rPr lang="it-IT" sz="1600" dirty="0"/>
              <a:t> Sottolineano l'importanza della </a:t>
            </a:r>
            <a:r>
              <a:rPr lang="it-IT" sz="1600" b="1" dirty="0">
                <a:solidFill>
                  <a:srgbClr val="C0712D"/>
                </a:solidFill>
              </a:rPr>
              <a:t>presa in carico</a:t>
            </a:r>
            <a:r>
              <a:rPr lang="it-IT" sz="1600" dirty="0"/>
              <a:t>, dell'</a:t>
            </a:r>
            <a:r>
              <a:rPr lang="it-IT" sz="1600" b="1" dirty="0">
                <a:solidFill>
                  <a:srgbClr val="C0712D"/>
                </a:solidFill>
              </a:rPr>
              <a:t>assistenza continuativa </a:t>
            </a:r>
            <a:r>
              <a:rPr lang="it-IT" sz="1600" dirty="0"/>
              <a:t>e dell'</a:t>
            </a:r>
            <a:r>
              <a:rPr lang="it-IT" sz="1600" b="1" dirty="0">
                <a:solidFill>
                  <a:srgbClr val="C0712D"/>
                </a:solidFill>
              </a:rPr>
              <a:t>integrazione</a:t>
            </a:r>
            <a:r>
              <a:rPr lang="it-IT" sz="1600" dirty="0"/>
              <a:t> tra i diversi servizi e professionisti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482AF10-A1C0-AC69-7D21-840567B5A151}"/>
              </a:ext>
            </a:extLst>
          </p:cNvPr>
          <p:cNvSpPr txBox="1"/>
          <p:nvPr/>
        </p:nvSpPr>
        <p:spPr>
          <a:xfrm>
            <a:off x="4340483" y="4657216"/>
            <a:ext cx="2127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C0712D"/>
                </a:solidFill>
              </a:rPr>
              <a:t>M</a:t>
            </a:r>
            <a:r>
              <a:rPr lang="it-IT" sz="1800" b="1" dirty="0">
                <a:solidFill>
                  <a:srgbClr val="C0712D"/>
                </a:solidFill>
              </a:rPr>
              <a:t>alattie </a:t>
            </a:r>
            <a:r>
              <a:rPr lang="it-IT" b="1" dirty="0">
                <a:solidFill>
                  <a:srgbClr val="C0712D"/>
                </a:solidFill>
              </a:rPr>
              <a:t>C</a:t>
            </a:r>
            <a:r>
              <a:rPr lang="it-IT" sz="1800" b="1" dirty="0">
                <a:solidFill>
                  <a:srgbClr val="C0712D"/>
                </a:solidFill>
              </a:rPr>
              <a:t>roniche</a:t>
            </a:r>
            <a:endParaRPr lang="it-IT" dirty="0">
              <a:solidFill>
                <a:srgbClr val="C0712D"/>
              </a:solidFill>
            </a:endParaRPr>
          </a:p>
        </p:txBody>
      </p:sp>
      <p:sp>
        <p:nvSpPr>
          <p:cNvPr id="46" name="Freccia in giù 45">
            <a:extLst>
              <a:ext uri="{FF2B5EF4-FFF2-40B4-BE49-F238E27FC236}">
                <a16:creationId xmlns:a16="http://schemas.microsoft.com/office/drawing/2014/main" id="{37427AD0-5277-73C8-BBC9-F7443AFFDB12}"/>
              </a:ext>
            </a:extLst>
          </p:cNvPr>
          <p:cNvSpPr/>
          <p:nvPr/>
        </p:nvSpPr>
        <p:spPr>
          <a:xfrm>
            <a:off x="5114012" y="3715156"/>
            <a:ext cx="580444" cy="73112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6" grpId="0"/>
      <p:bldP spid="18" grpId="0"/>
      <p:bldP spid="29" grpId="0"/>
      <p:bldP spid="31" grpId="0"/>
      <p:bldP spid="33" grpId="0"/>
      <p:bldP spid="42" grpId="0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9DD346-061D-2AE1-98C2-DE45B67E9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75231"/>
            <a:ext cx="10058400" cy="660400"/>
          </a:xfrm>
        </p:spPr>
        <p:txBody>
          <a:bodyPr>
            <a:normAutofit/>
          </a:bodyPr>
          <a:lstStyle/>
          <a:p>
            <a:r>
              <a:rPr lang="it-IT" sz="3000" dirty="0"/>
              <a:t>IL PSDTA Obesità delle ASL CN1 e CN2: cronologia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7AE5C6-6077-4684-C315-93B14EA88D90}"/>
              </a:ext>
            </a:extLst>
          </p:cNvPr>
          <p:cNvSpPr txBox="1"/>
          <p:nvPr/>
        </p:nvSpPr>
        <p:spPr>
          <a:xfrm>
            <a:off x="1230200" y="1630054"/>
            <a:ext cx="3108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2018</a:t>
            </a:r>
            <a:r>
              <a:rPr lang="it-IT" sz="1400" b="1" dirty="0"/>
              <a:t> </a:t>
            </a:r>
          </a:p>
          <a:p>
            <a:pPr algn="ctr"/>
            <a:endParaRPr lang="it-IT" sz="1400" dirty="0"/>
          </a:p>
          <a:p>
            <a:pPr algn="ctr"/>
            <a:r>
              <a:rPr lang="it-IT" sz="1400" dirty="0"/>
              <a:t>Attivato presso l’ASL CN1 un PSDTA per obesità severa includente anche la chirurgia bariatrica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F3D46AB4-155B-D78E-6F3B-40450BB5834F}"/>
              </a:ext>
            </a:extLst>
          </p:cNvPr>
          <p:cNvCxnSpPr>
            <a:cxnSpLocks/>
          </p:cNvCxnSpPr>
          <p:nvPr/>
        </p:nvCxnSpPr>
        <p:spPr>
          <a:xfrm flipV="1">
            <a:off x="1167916" y="2857924"/>
            <a:ext cx="9957284" cy="177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19F4623E-293F-6943-8912-9139FCAEA285}"/>
              </a:ext>
            </a:extLst>
          </p:cNvPr>
          <p:cNvCxnSpPr>
            <a:cxnSpLocks/>
          </p:cNvCxnSpPr>
          <p:nvPr/>
        </p:nvCxnSpPr>
        <p:spPr>
          <a:xfrm flipV="1">
            <a:off x="2752255" y="2796964"/>
            <a:ext cx="0" cy="1574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91F83D3-A370-7B1E-523F-4DC72EA37404}"/>
              </a:ext>
            </a:extLst>
          </p:cNvPr>
          <p:cNvSpPr txBox="1"/>
          <p:nvPr/>
        </p:nvSpPr>
        <p:spPr>
          <a:xfrm>
            <a:off x="4576859" y="1630054"/>
            <a:ext cx="3115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2024</a:t>
            </a:r>
            <a:r>
              <a:rPr lang="it-IT" sz="1400" b="1" dirty="0"/>
              <a:t> </a:t>
            </a:r>
          </a:p>
          <a:p>
            <a:pPr algn="ctr"/>
            <a:endParaRPr lang="it-IT" sz="1400" dirty="0"/>
          </a:p>
          <a:p>
            <a:pPr algn="ctr"/>
            <a:r>
              <a:rPr lang="it-IT" sz="1400" dirty="0"/>
              <a:t>Aggiornato il PSDTA  esteso anche all’ASL CN2 assumendo valenza interaziendale</a:t>
            </a:r>
          </a:p>
          <a:p>
            <a:pPr algn="ctr"/>
            <a:endParaRPr lang="it-IT" sz="14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645F2EF-2DD2-4B4F-466C-DB7EC9B3CD7E}"/>
              </a:ext>
            </a:extLst>
          </p:cNvPr>
          <p:cNvSpPr txBox="1"/>
          <p:nvPr/>
        </p:nvSpPr>
        <p:spPr>
          <a:xfrm>
            <a:off x="8270571" y="1630054"/>
            <a:ext cx="30330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2025</a:t>
            </a:r>
            <a:r>
              <a:rPr lang="it-IT" sz="1400" b="1" dirty="0"/>
              <a:t> </a:t>
            </a:r>
          </a:p>
          <a:p>
            <a:pPr algn="ctr"/>
            <a:endParaRPr lang="it-IT" sz="1400" dirty="0"/>
          </a:p>
          <a:p>
            <a:pPr algn="ctr"/>
            <a:r>
              <a:rPr lang="it-IT" sz="1400" dirty="0"/>
              <a:t>Aggiornato il PSDTA alla luce delle ultime linee guida nazionali SICOB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A7070B2A-E608-43F0-B80F-7A8A35DA7D26}"/>
              </a:ext>
            </a:extLst>
          </p:cNvPr>
          <p:cNvCxnSpPr>
            <a:cxnSpLocks/>
          </p:cNvCxnSpPr>
          <p:nvPr/>
        </p:nvCxnSpPr>
        <p:spPr>
          <a:xfrm flipV="1">
            <a:off x="9787100" y="2779184"/>
            <a:ext cx="0" cy="1574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841F5B26-6F6D-FFF8-244B-76F06E928023}"/>
              </a:ext>
            </a:extLst>
          </p:cNvPr>
          <p:cNvCxnSpPr>
            <a:cxnSpLocks/>
          </p:cNvCxnSpPr>
          <p:nvPr/>
        </p:nvCxnSpPr>
        <p:spPr>
          <a:xfrm flipV="1">
            <a:off x="6134383" y="2796964"/>
            <a:ext cx="0" cy="1574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3DAFC07-8DBB-65F8-CA44-D184DC00B349}"/>
              </a:ext>
            </a:extLst>
          </p:cNvPr>
          <p:cNvSpPr txBox="1"/>
          <p:nvPr/>
        </p:nvSpPr>
        <p:spPr>
          <a:xfrm>
            <a:off x="1331772" y="3127633"/>
            <a:ext cx="2865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Presa in carico ambulatoriale di pazienti con obesità severa 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433DB5A-2B8A-291F-E43B-80E65567DF04}"/>
              </a:ext>
            </a:extLst>
          </p:cNvPr>
          <p:cNvSpPr txBox="1"/>
          <p:nvPr/>
        </p:nvSpPr>
        <p:spPr>
          <a:xfrm>
            <a:off x="1304467" y="4255715"/>
            <a:ext cx="291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Diagnosi e stadiazione clinica</a:t>
            </a:r>
          </a:p>
          <a:p>
            <a:pPr algn="ctr"/>
            <a:r>
              <a:rPr lang="it-IT" sz="1600" dirty="0"/>
              <a:t>MULTIDISCIPLINARE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F5E85CB-240F-8EDE-A4E1-CB6CD2114256}"/>
              </a:ext>
            </a:extLst>
          </p:cNvPr>
          <p:cNvSpPr txBox="1"/>
          <p:nvPr/>
        </p:nvSpPr>
        <p:spPr>
          <a:xfrm>
            <a:off x="1304467" y="4991726"/>
            <a:ext cx="2919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C0712D"/>
                </a:solidFill>
              </a:rPr>
              <a:t>Dietologo/Endocrinologo</a:t>
            </a:r>
          </a:p>
          <a:p>
            <a:pPr algn="ctr"/>
            <a:r>
              <a:rPr lang="it-IT" sz="1600" b="1" dirty="0">
                <a:solidFill>
                  <a:srgbClr val="C0712D"/>
                </a:solidFill>
              </a:rPr>
              <a:t>Chirurgo Bariatrico</a:t>
            </a:r>
          </a:p>
          <a:p>
            <a:pPr algn="ctr"/>
            <a:r>
              <a:rPr lang="it-IT" sz="1600" b="1" dirty="0">
                <a:solidFill>
                  <a:srgbClr val="C0712D"/>
                </a:solidFill>
              </a:rPr>
              <a:t>Dietista</a:t>
            </a:r>
          </a:p>
          <a:p>
            <a:pPr algn="ctr"/>
            <a:r>
              <a:rPr lang="it-IT" sz="1600" b="1" dirty="0">
                <a:solidFill>
                  <a:srgbClr val="C0712D"/>
                </a:solidFill>
              </a:rPr>
              <a:t>Psicologo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C9D7E33-191D-EC89-AE13-716D736DD998}"/>
              </a:ext>
            </a:extLst>
          </p:cNvPr>
          <p:cNvSpPr txBox="1"/>
          <p:nvPr/>
        </p:nvSpPr>
        <p:spPr>
          <a:xfrm>
            <a:off x="4734410" y="3086654"/>
            <a:ext cx="2724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Ottimizzare il FU e la gestione a medio/lungo termine della patologia 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7498587-9B06-34D1-DDDA-F8D3655D1310}"/>
              </a:ext>
            </a:extLst>
          </p:cNvPr>
          <p:cNvSpPr txBox="1"/>
          <p:nvPr/>
        </p:nvSpPr>
        <p:spPr>
          <a:xfrm>
            <a:off x="4844245" y="4272137"/>
            <a:ext cx="250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Aderenza al trattamento</a:t>
            </a:r>
          </a:p>
          <a:p>
            <a:pPr algn="ctr"/>
            <a:r>
              <a:rPr lang="it-IT" sz="1600" dirty="0"/>
              <a:t>COMPLIANCE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E05EB2B-46C4-44E1-ED67-A1D25F9ECA37}"/>
              </a:ext>
            </a:extLst>
          </p:cNvPr>
          <p:cNvSpPr txBox="1"/>
          <p:nvPr/>
        </p:nvSpPr>
        <p:spPr>
          <a:xfrm>
            <a:off x="4820371" y="5173540"/>
            <a:ext cx="2552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C0712D"/>
                </a:solidFill>
              </a:rPr>
              <a:t>Chirurgia Plastica/ricostruttiva</a:t>
            </a:r>
          </a:p>
          <a:p>
            <a:pPr algn="ctr"/>
            <a:r>
              <a:rPr lang="it-IT" sz="1600" b="1" dirty="0">
                <a:solidFill>
                  <a:srgbClr val="C0712D"/>
                </a:solidFill>
              </a:rPr>
              <a:t>Endocrinologo 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F017A75-B9AB-D8AA-0CCB-A3737F671E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8716355" y="3027010"/>
            <a:ext cx="2141489" cy="2210937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D2293FF-488F-4F4B-56E2-6774420F0803}"/>
              </a:ext>
            </a:extLst>
          </p:cNvPr>
          <p:cNvSpPr txBox="1"/>
          <p:nvPr/>
        </p:nvSpPr>
        <p:spPr>
          <a:xfrm>
            <a:off x="8549311" y="5237947"/>
            <a:ext cx="2591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712D"/>
                </a:solidFill>
              </a:rPr>
              <a:t>Analisi evoluzione e esiti clinici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91DEA7D7-AFA8-723B-B67A-D0E6D18F579D}"/>
              </a:ext>
            </a:extLst>
          </p:cNvPr>
          <p:cNvCxnSpPr>
            <a:cxnSpLocks/>
          </p:cNvCxnSpPr>
          <p:nvPr/>
        </p:nvCxnSpPr>
        <p:spPr>
          <a:xfrm>
            <a:off x="2752255" y="1896261"/>
            <a:ext cx="0" cy="237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5D9DB280-50F7-98AB-E655-7A1F84A56938}"/>
              </a:ext>
            </a:extLst>
          </p:cNvPr>
          <p:cNvCxnSpPr>
            <a:cxnSpLocks/>
          </p:cNvCxnSpPr>
          <p:nvPr/>
        </p:nvCxnSpPr>
        <p:spPr>
          <a:xfrm>
            <a:off x="6110806" y="1896261"/>
            <a:ext cx="0" cy="237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2B6179A-99B0-8FC9-4AD9-B0ACE7B15856}"/>
              </a:ext>
            </a:extLst>
          </p:cNvPr>
          <p:cNvCxnSpPr>
            <a:cxnSpLocks/>
          </p:cNvCxnSpPr>
          <p:nvPr/>
        </p:nvCxnSpPr>
        <p:spPr>
          <a:xfrm>
            <a:off x="9756559" y="1896261"/>
            <a:ext cx="0" cy="237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71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23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813C9-A8DB-0290-CA35-3C718E4B1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7959D4-D142-9AAB-AA1D-B41FCFCA6CBE}"/>
              </a:ext>
            </a:extLst>
          </p:cNvPr>
          <p:cNvSpPr txBox="1"/>
          <p:nvPr/>
        </p:nvSpPr>
        <p:spPr>
          <a:xfrm>
            <a:off x="1120986" y="1062665"/>
            <a:ext cx="98258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 territorio e le strutture assistenziali: ASL CN1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829C101-55BE-66AB-BF3C-D8EA699BB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994" y="2010685"/>
            <a:ext cx="3302461" cy="279518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EB9F99C-4D1F-0617-5A8D-1234776F4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3302" y="124303"/>
            <a:ext cx="1678698" cy="207326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F66345F-A0E4-C207-A89D-A7304AF4AE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780" b="21012"/>
          <a:stretch>
            <a:fillRect/>
          </a:stretch>
        </p:blipFill>
        <p:spPr>
          <a:xfrm>
            <a:off x="4767348" y="4972683"/>
            <a:ext cx="2312752" cy="730319"/>
          </a:xfrm>
          <a:prstGeom prst="rect">
            <a:avLst/>
          </a:prstGeom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1D37FAC-8898-34BA-2523-9FF084D8A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645" y="4026897"/>
            <a:ext cx="2613302" cy="144254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2D5AC6A-EB6A-1EB2-2DD2-935E72B2F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2573" y="1965734"/>
            <a:ext cx="2293483" cy="144254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FEE3297-1E2C-C621-7D82-819BFF40B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986" y="3831140"/>
            <a:ext cx="2790825" cy="1638300"/>
          </a:xfrm>
          <a:prstGeom prst="rect">
            <a:avLst/>
          </a:prstGeom>
        </p:spPr>
      </p:pic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71FEB2B6-E119-D9C2-BBCB-F82C6257159A}"/>
              </a:ext>
            </a:extLst>
          </p:cNvPr>
          <p:cNvCxnSpPr>
            <a:cxnSpLocks/>
          </p:cNvCxnSpPr>
          <p:nvPr/>
        </p:nvCxnSpPr>
        <p:spPr>
          <a:xfrm>
            <a:off x="3841463" y="2613589"/>
            <a:ext cx="1645727" cy="15956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10A2CB9-3024-4CAC-20F1-7C79D0434C7A}"/>
              </a:ext>
            </a:extLst>
          </p:cNvPr>
          <p:cNvSpPr txBox="1"/>
          <p:nvPr/>
        </p:nvSpPr>
        <p:spPr>
          <a:xfrm>
            <a:off x="2045339" y="3410528"/>
            <a:ext cx="94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/>
              <a:t>Saluzzo</a:t>
            </a:r>
            <a:r>
              <a:rPr lang="es-ES" dirty="0"/>
              <a:t> </a:t>
            </a:r>
            <a:endParaRPr lang="it-IT" dirty="0"/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115291B4-1FC9-4F02-8C25-362501257D12}"/>
              </a:ext>
            </a:extLst>
          </p:cNvPr>
          <p:cNvCxnSpPr>
            <a:cxnSpLocks/>
          </p:cNvCxnSpPr>
          <p:nvPr/>
        </p:nvCxnSpPr>
        <p:spPr>
          <a:xfrm flipH="1" flipV="1">
            <a:off x="6543152" y="3756972"/>
            <a:ext cx="1576455" cy="104571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9AEA524B-508C-37D3-0CF7-911E76ACDB9C}"/>
              </a:ext>
            </a:extLst>
          </p:cNvPr>
          <p:cNvCxnSpPr>
            <a:cxnSpLocks/>
          </p:cNvCxnSpPr>
          <p:nvPr/>
        </p:nvCxnSpPr>
        <p:spPr>
          <a:xfrm flipV="1">
            <a:off x="4076356" y="3757774"/>
            <a:ext cx="1603527" cy="99039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6B2DDD2-7953-D377-3102-4C5518C2A941}"/>
              </a:ext>
            </a:extLst>
          </p:cNvPr>
          <p:cNvSpPr txBox="1"/>
          <p:nvPr/>
        </p:nvSpPr>
        <p:spPr>
          <a:xfrm>
            <a:off x="8873459" y="5507365"/>
            <a:ext cx="109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/>
              <a:t>Mondovì</a:t>
            </a:r>
            <a:r>
              <a:rPr lang="es-ES" dirty="0"/>
              <a:t> 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29C1E00-9729-3982-96D3-A8B1700C7473}"/>
              </a:ext>
            </a:extLst>
          </p:cNvPr>
          <p:cNvSpPr txBox="1"/>
          <p:nvPr/>
        </p:nvSpPr>
        <p:spPr>
          <a:xfrm>
            <a:off x="2128886" y="5518336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Cuneo</a:t>
            </a:r>
            <a:r>
              <a:rPr lang="es-ES" dirty="0"/>
              <a:t> 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776E107-5BD5-1453-B209-37E1488259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7649" y="1947805"/>
            <a:ext cx="2159004" cy="121444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566851-F892-EAF7-5A50-3EC40E2FFD27}"/>
              </a:ext>
            </a:extLst>
          </p:cNvPr>
          <p:cNvSpPr txBox="1"/>
          <p:nvPr/>
        </p:nvSpPr>
        <p:spPr>
          <a:xfrm>
            <a:off x="8286092" y="3165016"/>
            <a:ext cx="1204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/>
              <a:t>Savigliano</a:t>
            </a:r>
            <a:r>
              <a:rPr lang="es-ES" dirty="0"/>
              <a:t> </a:t>
            </a:r>
            <a:endParaRPr lang="it-IT" dirty="0"/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95F4FE8-C408-E913-B886-EFFBB563A4B0}"/>
              </a:ext>
            </a:extLst>
          </p:cNvPr>
          <p:cNvCxnSpPr>
            <a:cxnSpLocks/>
          </p:cNvCxnSpPr>
          <p:nvPr/>
        </p:nvCxnSpPr>
        <p:spPr>
          <a:xfrm flipH="1">
            <a:off x="6137871" y="2555025"/>
            <a:ext cx="1392222" cy="16887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112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A2A73-C6A7-CBA3-A9B1-3919EF3D0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E88EE2B-1681-BE40-42AA-C5AAB14CF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411" y="1672200"/>
            <a:ext cx="2933048" cy="3513600"/>
          </a:xfrm>
          <a:prstGeom prst="rect">
            <a:avLst/>
          </a:prstGeom>
        </p:spPr>
      </p:pic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AEE48B70-DFB9-B88B-88FC-5F7A5B262696}"/>
              </a:ext>
            </a:extLst>
          </p:cNvPr>
          <p:cNvCxnSpPr>
            <a:cxnSpLocks/>
          </p:cNvCxnSpPr>
          <p:nvPr/>
        </p:nvCxnSpPr>
        <p:spPr>
          <a:xfrm>
            <a:off x="3878023" y="3007016"/>
            <a:ext cx="1898499" cy="102708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C6C0275-8B23-4BF9-DB51-591DF2C654CF}"/>
              </a:ext>
            </a:extLst>
          </p:cNvPr>
          <p:cNvSpPr txBox="1"/>
          <p:nvPr/>
        </p:nvSpPr>
        <p:spPr>
          <a:xfrm>
            <a:off x="8909251" y="5459152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Alba</a:t>
            </a:r>
            <a:endParaRPr lang="it-IT" sz="2000" b="1" dirty="0"/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3E385E75-24C1-2387-FA38-5BDB2233463F}"/>
              </a:ext>
            </a:extLst>
          </p:cNvPr>
          <p:cNvCxnSpPr>
            <a:cxnSpLocks/>
          </p:cNvCxnSpPr>
          <p:nvPr/>
        </p:nvCxnSpPr>
        <p:spPr>
          <a:xfrm flipH="1" flipV="1">
            <a:off x="6008932" y="4226097"/>
            <a:ext cx="1549751" cy="30320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32331D96-A84A-6CDB-4382-682FDBF63F85}"/>
              </a:ext>
            </a:extLst>
          </p:cNvPr>
          <p:cNvCxnSpPr>
            <a:cxnSpLocks/>
          </p:cNvCxnSpPr>
          <p:nvPr/>
        </p:nvCxnSpPr>
        <p:spPr>
          <a:xfrm flipV="1">
            <a:off x="4688980" y="4248957"/>
            <a:ext cx="1090680" cy="46298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03B317-1907-9CD0-D56B-C9103879E648}"/>
              </a:ext>
            </a:extLst>
          </p:cNvPr>
          <p:cNvSpPr txBox="1"/>
          <p:nvPr/>
        </p:nvSpPr>
        <p:spPr>
          <a:xfrm>
            <a:off x="2337700" y="3358364"/>
            <a:ext cx="50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/>
              <a:t>Bra</a:t>
            </a:r>
            <a:endParaRPr lang="it-IT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A098F7C-523D-581A-F90F-E236CBA31E87}"/>
              </a:ext>
            </a:extLst>
          </p:cNvPr>
          <p:cNvSpPr txBox="1"/>
          <p:nvPr/>
        </p:nvSpPr>
        <p:spPr>
          <a:xfrm>
            <a:off x="2621659" y="5400062"/>
            <a:ext cx="1043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/>
              <a:t>Verduno</a:t>
            </a:r>
            <a:r>
              <a:rPr lang="es-ES" sz="1600" dirty="0"/>
              <a:t> </a:t>
            </a:r>
            <a:endParaRPr 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82C5DFC7-F23C-E889-51C7-D3D978EAF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678" y="3876062"/>
            <a:ext cx="2714625" cy="1524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188E6A9-8E2C-166B-509B-CEEA1F33B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944" y="4377697"/>
            <a:ext cx="2618080" cy="93056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EB5308E-ED91-EBBA-5D5A-6752EE690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285" y="1958236"/>
            <a:ext cx="2457395" cy="1255095"/>
          </a:xfrm>
          <a:prstGeom prst="rect">
            <a:avLst/>
          </a:prstGeom>
        </p:spPr>
      </p:pic>
      <p:sp>
        <p:nvSpPr>
          <p:cNvPr id="31" name="Connettore 30">
            <a:extLst>
              <a:ext uri="{FF2B5EF4-FFF2-40B4-BE49-F238E27FC236}">
                <a16:creationId xmlns:a16="http://schemas.microsoft.com/office/drawing/2014/main" id="{9A460C3F-58D8-AA90-24E6-74F41CAE1533}"/>
              </a:ext>
            </a:extLst>
          </p:cNvPr>
          <p:cNvSpPr/>
          <p:nvPr/>
        </p:nvSpPr>
        <p:spPr>
          <a:xfrm>
            <a:off x="5776522" y="4038582"/>
            <a:ext cx="52657" cy="45719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onnettore 31">
            <a:extLst>
              <a:ext uri="{FF2B5EF4-FFF2-40B4-BE49-F238E27FC236}">
                <a16:creationId xmlns:a16="http://schemas.microsoft.com/office/drawing/2014/main" id="{2DF1E3F3-98C2-B81A-C721-7B84FA288F28}"/>
              </a:ext>
            </a:extLst>
          </p:cNvPr>
          <p:cNvSpPr/>
          <p:nvPr/>
        </p:nvSpPr>
        <p:spPr>
          <a:xfrm>
            <a:off x="5928922" y="4186500"/>
            <a:ext cx="52657" cy="45719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onnettore 34">
            <a:extLst>
              <a:ext uri="{FF2B5EF4-FFF2-40B4-BE49-F238E27FC236}">
                <a16:creationId xmlns:a16="http://schemas.microsoft.com/office/drawing/2014/main" id="{770C5A41-7AD8-4F4A-3B90-F08D65DD6634}"/>
              </a:ext>
            </a:extLst>
          </p:cNvPr>
          <p:cNvSpPr/>
          <p:nvPr/>
        </p:nvSpPr>
        <p:spPr>
          <a:xfrm>
            <a:off x="5829028" y="4203238"/>
            <a:ext cx="52657" cy="45719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FC6B2670-6E0A-4164-6013-0FFD9B7077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4991" b="38706"/>
          <a:stretch>
            <a:fillRect/>
          </a:stretch>
        </p:blipFill>
        <p:spPr>
          <a:xfrm>
            <a:off x="4924304" y="5331854"/>
            <a:ext cx="2114550" cy="661472"/>
          </a:xfrm>
          <a:prstGeom prst="rect">
            <a:avLst/>
          </a:prstGeom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3274AEC-5EDF-40C8-C71B-90149D5F9D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3302" y="124303"/>
            <a:ext cx="1678698" cy="207326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3357570-16BC-42CD-0E12-D2F9708538B1}"/>
              </a:ext>
            </a:extLst>
          </p:cNvPr>
          <p:cNvSpPr txBox="1"/>
          <p:nvPr/>
        </p:nvSpPr>
        <p:spPr>
          <a:xfrm>
            <a:off x="1120986" y="1062665"/>
            <a:ext cx="98258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 territorio e le strutture assistenziali: ASL CN2  </a:t>
            </a:r>
          </a:p>
        </p:txBody>
      </p:sp>
    </p:spTree>
    <p:extLst>
      <p:ext uri="{BB962C8B-B14F-4D97-AF65-F5344CB8AC3E}">
        <p14:creationId xmlns:p14="http://schemas.microsoft.com/office/powerpoint/2010/main" val="4211729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9155B24E-FC2E-586B-56E4-99BF216F95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6962" y="1127294"/>
            <a:ext cx="1054639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3000" dirty="0"/>
              <a:t>IL PSDTA Obesità delle ASL CN1 e CN2: gli ospedali di riferimento</a:t>
            </a:r>
            <a:endParaRPr lang="it-IT" sz="3000" b="1" dirty="0"/>
          </a:p>
        </p:txBody>
      </p:sp>
      <p:pic>
        <p:nvPicPr>
          <p:cNvPr id="1026" name="Picture 2" descr="Cuneo e Savigliano avranno nuovi ospedali">
            <a:extLst>
              <a:ext uri="{FF2B5EF4-FFF2-40B4-BE49-F238E27FC236}">
                <a16:creationId xmlns:a16="http://schemas.microsoft.com/office/drawing/2014/main" id="{8B74924B-910C-325F-4932-A8959ABCB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65" y="2394142"/>
            <a:ext cx="3899535" cy="292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B2AAE9F-42D2-5DD5-1094-C072CA32F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239" y="3392623"/>
            <a:ext cx="2618080" cy="9305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79DE347-C549-8431-B518-9F1A82D6BD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780" b="21012"/>
          <a:stretch>
            <a:fillRect/>
          </a:stretch>
        </p:blipFill>
        <p:spPr>
          <a:xfrm>
            <a:off x="895944" y="2079126"/>
            <a:ext cx="2312752" cy="730319"/>
          </a:xfrm>
          <a:prstGeom prst="rect">
            <a:avLst/>
          </a:prstGeom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784C7F-8D6F-768F-67C5-B85179243455}"/>
              </a:ext>
            </a:extLst>
          </p:cNvPr>
          <p:cNvSpPr txBox="1"/>
          <p:nvPr/>
        </p:nvSpPr>
        <p:spPr>
          <a:xfrm>
            <a:off x="7961993" y="4700565"/>
            <a:ext cx="354257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Ospedale Michele e Pietro Ferrero</a:t>
            </a:r>
            <a:r>
              <a:rPr lang="es-ES" sz="1600" b="1" dirty="0"/>
              <a:t> </a:t>
            </a:r>
          </a:p>
          <a:p>
            <a:pPr algn="ctr"/>
            <a:r>
              <a:rPr lang="es-ES" sz="1600" b="1" dirty="0"/>
              <a:t>(</a:t>
            </a:r>
            <a:r>
              <a:rPr lang="es-ES" sz="1600" b="1" dirty="0" err="1"/>
              <a:t>Verduno</a:t>
            </a:r>
            <a:r>
              <a:rPr lang="es-ES" sz="1600" b="1" dirty="0"/>
              <a:t>)</a:t>
            </a:r>
            <a:endParaRPr lang="it-IT" b="1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9F13669-4C7D-30D8-AD44-7E02B78A92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924" b="27752"/>
          <a:stretch>
            <a:fillRect/>
          </a:stretch>
        </p:blipFill>
        <p:spPr>
          <a:xfrm>
            <a:off x="8361680" y="2008062"/>
            <a:ext cx="2743200" cy="772160"/>
          </a:xfrm>
          <a:prstGeom prst="rect">
            <a:avLst/>
          </a:prstGeom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CF04288-D6F8-EE3C-A266-383AA88DF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944" y="3313312"/>
            <a:ext cx="2312752" cy="108918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A2676C5-CF48-2C37-3E8C-DE854627F465}"/>
              </a:ext>
            </a:extLst>
          </p:cNvPr>
          <p:cNvSpPr txBox="1"/>
          <p:nvPr/>
        </p:nvSpPr>
        <p:spPr>
          <a:xfrm>
            <a:off x="392282" y="4700565"/>
            <a:ext cx="332007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Ospedale Regina Montis </a:t>
            </a:r>
            <a:r>
              <a:rPr lang="it-IT" b="1" dirty="0" err="1"/>
              <a:t>Regalis</a:t>
            </a:r>
            <a:r>
              <a:rPr lang="es-ES" sz="1600" b="1" dirty="0"/>
              <a:t> </a:t>
            </a:r>
          </a:p>
          <a:p>
            <a:pPr algn="ctr"/>
            <a:r>
              <a:rPr lang="es-ES" sz="1600" b="1" dirty="0"/>
              <a:t>(</a:t>
            </a:r>
            <a:r>
              <a:rPr lang="es-ES" sz="1600" b="1" dirty="0" err="1"/>
              <a:t>Mondov</a:t>
            </a:r>
            <a:r>
              <a:rPr lang="it-IT" sz="1600" b="1" dirty="0"/>
              <a:t>ì</a:t>
            </a:r>
            <a:r>
              <a:rPr lang="es-ES" sz="1600" b="1" dirty="0"/>
              <a:t>)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784395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FBB413-34F8-45F3-B67A-005B5C0A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655" y="1108583"/>
            <a:ext cx="7196825" cy="524700"/>
          </a:xfrm>
        </p:spPr>
        <p:txBody>
          <a:bodyPr>
            <a:normAutofit/>
          </a:bodyPr>
          <a:lstStyle/>
          <a:p>
            <a:r>
              <a:rPr lang="it-IT" sz="3000" dirty="0"/>
              <a:t>Il PSDTA Obesità delle ASL CN1 e ASL CN2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C2AF8B2-B123-403A-99BA-5B2A656990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2052" name="Picture 4" descr="https://tse1.mm.bing.net/th?id=OIP.p931lNoBcx04XhVJKJj23gAAAA&amp;pid=Api&amp;P=0&amp;h=180">
            <a:extLst>
              <a:ext uri="{FF2B5EF4-FFF2-40B4-BE49-F238E27FC236}">
                <a16:creationId xmlns:a16="http://schemas.microsoft.com/office/drawing/2014/main" id="{59CB57EC-424A-44EF-A7D1-A9A77A751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305" y="235026"/>
            <a:ext cx="1716750" cy="139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A17C065-1262-4E2F-A55B-A6D071F90C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"/>
          <a:stretch/>
        </p:blipFill>
        <p:spPr>
          <a:xfrm>
            <a:off x="1215656" y="1622266"/>
            <a:ext cx="9226242" cy="4388400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1B528FB4-2182-9882-D6C6-29F7BF80C581}"/>
              </a:ext>
            </a:extLst>
          </p:cNvPr>
          <p:cNvSpPr/>
          <p:nvPr/>
        </p:nvSpPr>
        <p:spPr>
          <a:xfrm>
            <a:off x="3419062" y="2353585"/>
            <a:ext cx="1757238" cy="66791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3E04DF3-C8AF-32E3-F8E6-6D1B7DE22D30}"/>
              </a:ext>
            </a:extLst>
          </p:cNvPr>
          <p:cNvSpPr txBox="1"/>
          <p:nvPr/>
        </p:nvSpPr>
        <p:spPr>
          <a:xfrm>
            <a:off x="1576782" y="2502874"/>
            <a:ext cx="159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C0712D"/>
                </a:solidFill>
              </a:rPr>
              <a:t>Reclutamento</a:t>
            </a:r>
            <a:endParaRPr lang="it-IT" b="1" dirty="0">
              <a:solidFill>
                <a:srgbClr val="C0712D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F16A562-9418-F457-295F-6F780C4B84E3}"/>
              </a:ext>
            </a:extLst>
          </p:cNvPr>
          <p:cNvSpPr txBox="1"/>
          <p:nvPr/>
        </p:nvSpPr>
        <p:spPr>
          <a:xfrm>
            <a:off x="5296895" y="4143379"/>
            <a:ext cx="159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C0712D"/>
                </a:solidFill>
              </a:rPr>
              <a:t>Valutazione</a:t>
            </a:r>
            <a:r>
              <a:rPr lang="es-ES" b="1" dirty="0">
                <a:solidFill>
                  <a:srgbClr val="C0712D"/>
                </a:solidFill>
              </a:rPr>
              <a:t> e </a:t>
            </a:r>
            <a:r>
              <a:rPr lang="es-ES" b="1" dirty="0" err="1">
                <a:solidFill>
                  <a:srgbClr val="C0712D"/>
                </a:solidFill>
              </a:rPr>
              <a:t>Ri-Valutazione</a:t>
            </a:r>
            <a:endParaRPr lang="it-IT" b="1" dirty="0">
              <a:solidFill>
                <a:srgbClr val="C0712D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11F8582-A043-6C39-2F05-57E02BE1A2F5}"/>
              </a:ext>
            </a:extLst>
          </p:cNvPr>
          <p:cNvSpPr txBox="1"/>
          <p:nvPr/>
        </p:nvSpPr>
        <p:spPr>
          <a:xfrm>
            <a:off x="7548419" y="276726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Si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B7D5C55-5183-EEE9-CABC-ED924EBD8992}"/>
              </a:ext>
            </a:extLst>
          </p:cNvPr>
          <p:cNvSpPr txBox="1"/>
          <p:nvPr/>
        </p:nvSpPr>
        <p:spPr>
          <a:xfrm>
            <a:off x="9383863" y="4789710"/>
            <a:ext cx="34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Si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C28A765-A4AE-54AC-04B3-C9C51DBFC70D}"/>
              </a:ext>
            </a:extLst>
          </p:cNvPr>
          <p:cNvSpPr txBox="1"/>
          <p:nvPr/>
        </p:nvSpPr>
        <p:spPr>
          <a:xfrm>
            <a:off x="2798413" y="5467550"/>
            <a:ext cx="175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C0712D"/>
                </a:solidFill>
              </a:rPr>
              <a:t>Mantenimento</a:t>
            </a:r>
            <a:endParaRPr lang="it-IT" b="1" dirty="0">
              <a:solidFill>
                <a:srgbClr val="C0712D"/>
              </a:solidFill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5DA92EA9-60AE-AAA3-4632-E71300C344EF}"/>
              </a:ext>
            </a:extLst>
          </p:cNvPr>
          <p:cNvCxnSpPr>
            <a:cxnSpLocks/>
          </p:cNvCxnSpPr>
          <p:nvPr/>
        </p:nvCxnSpPr>
        <p:spPr>
          <a:xfrm flipH="1">
            <a:off x="4495568" y="5652216"/>
            <a:ext cx="489004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Ovale 3">
            <a:extLst>
              <a:ext uri="{FF2B5EF4-FFF2-40B4-BE49-F238E27FC236}">
                <a16:creationId xmlns:a16="http://schemas.microsoft.com/office/drawing/2014/main" id="{295E44EE-447D-E5AE-AD87-4487DB81A54D}"/>
              </a:ext>
            </a:extLst>
          </p:cNvPr>
          <p:cNvSpPr/>
          <p:nvPr/>
        </p:nvSpPr>
        <p:spPr>
          <a:xfrm>
            <a:off x="8199121" y="2825978"/>
            <a:ext cx="1757238" cy="66791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29C6CFC6-E3E5-FD8A-3EA2-F22A1781F4D8}"/>
              </a:ext>
            </a:extLst>
          </p:cNvPr>
          <p:cNvSpPr/>
          <p:nvPr/>
        </p:nvSpPr>
        <p:spPr>
          <a:xfrm>
            <a:off x="8264057" y="5318261"/>
            <a:ext cx="1757238" cy="66791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B4535838-FE75-AD18-687F-3C0E762E202A}"/>
              </a:ext>
            </a:extLst>
          </p:cNvPr>
          <p:cNvSpPr/>
          <p:nvPr/>
        </p:nvSpPr>
        <p:spPr>
          <a:xfrm>
            <a:off x="4984572" y="5313248"/>
            <a:ext cx="1197998" cy="66791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879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3" grpId="0"/>
      <p:bldP spid="14" grpId="0"/>
      <p:bldP spid="15" grpId="0"/>
      <p:bldP spid="16" grpId="0"/>
      <p:bldP spid="4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9DBC49-C634-D2C2-D613-A0394B2D1598}"/>
              </a:ext>
            </a:extLst>
          </p:cNvPr>
          <p:cNvSpPr txBox="1"/>
          <p:nvPr/>
        </p:nvSpPr>
        <p:spPr>
          <a:xfrm>
            <a:off x="1097280" y="1666349"/>
            <a:ext cx="8317064" cy="135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400" dirty="0"/>
              <a:t>Analisi retrospettiva dei pazienti sottoposti a chirurgia bariatrica nell’ambito del PDTA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400" dirty="0"/>
              <a:t>Numeri aggiornati al 1 Settembre 2025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400" b="1" dirty="0"/>
              <a:t>262 interventi totali</a:t>
            </a:r>
            <a:r>
              <a:rPr lang="it-IT" sz="1400" dirty="0"/>
              <a:t> di cui 44 interventi nell'ultimo anno con previsione al 31-12-25 di 85 pazienti nel 2025.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400" dirty="0"/>
              <a:t>246 Sleeve </a:t>
            </a:r>
            <a:r>
              <a:rPr lang="it-IT" sz="1400" dirty="0" err="1"/>
              <a:t>Gastrectomy</a:t>
            </a:r>
            <a:r>
              <a:rPr lang="it-IT" sz="1400" dirty="0"/>
              <a:t>, 15 bypass gastrici, 1 altri interventi (SASI)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4BD384FF-2DAA-9FEC-BDC3-BC051A0E83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8669455"/>
              </p:ext>
            </p:extLst>
          </p:nvPr>
        </p:nvGraphicFramePr>
        <p:xfrm>
          <a:off x="6096000" y="2926080"/>
          <a:ext cx="5059680" cy="2930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89B0F165-6AD4-6871-A7C3-3B76CD2EB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700478"/>
              </p:ext>
            </p:extLst>
          </p:nvPr>
        </p:nvGraphicFramePr>
        <p:xfrm>
          <a:off x="2178885" y="3436620"/>
          <a:ext cx="2493128" cy="13258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18098">
                  <a:extLst>
                    <a:ext uri="{9D8B030D-6E8A-4147-A177-3AD203B41FA5}">
                      <a16:colId xmlns:a16="http://schemas.microsoft.com/office/drawing/2014/main" val="2127733303"/>
                    </a:ext>
                  </a:extLst>
                </a:gridCol>
                <a:gridCol w="326390">
                  <a:extLst>
                    <a:ext uri="{9D8B030D-6E8A-4147-A177-3AD203B41FA5}">
                      <a16:colId xmlns:a16="http://schemas.microsoft.com/office/drawing/2014/main" val="47981307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110070739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u="none" strike="noStrike" dirty="0" err="1">
                          <a:effectLst/>
                        </a:rPr>
                        <a:t>Surgical</a:t>
                      </a:r>
                      <a:r>
                        <a:rPr lang="it-IT" sz="1400" b="1" u="none" strike="noStrike" dirty="0">
                          <a:effectLst/>
                        </a:rPr>
                        <a:t> Operations</a:t>
                      </a:r>
                      <a:endParaRPr lang="it-IT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8167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Sleeve </a:t>
                      </a:r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Gastrectomy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246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93.8</a:t>
                      </a: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436984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Gastric</a:t>
                      </a:r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 Bypass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8751946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SASI</a:t>
                      </a:r>
                      <a:endParaRPr lang="it-IT" sz="14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4455888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IPT </a:t>
                      </a:r>
                    </a:p>
                  </a:txBody>
                  <a:tcPr marL="7620" marR="7620" marT="762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8922455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CAGR </a:t>
                      </a:r>
                    </a:p>
                  </a:txBody>
                  <a:tcPr marL="7620" marR="7620" marT="762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34.09</a:t>
                      </a: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4734098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4DE600-6345-6AAF-53AA-47871E2F9C86}"/>
              </a:ext>
            </a:extLst>
          </p:cNvPr>
          <p:cNvSpPr txBox="1"/>
          <p:nvPr/>
        </p:nvSpPr>
        <p:spPr>
          <a:xfrm>
            <a:off x="5231958" y="5804263"/>
            <a:ext cx="672938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b="0" i="1" dirty="0">
                <a:solidFill>
                  <a:srgbClr val="0A0A0A"/>
                </a:solidFill>
                <a:effectLst/>
              </a:rPr>
              <a:t>SASI: Single </a:t>
            </a:r>
            <a:r>
              <a:rPr lang="it-IT" sz="1050" b="0" i="1" dirty="0" err="1">
                <a:solidFill>
                  <a:srgbClr val="0A0A0A"/>
                </a:solidFill>
                <a:effectLst/>
              </a:rPr>
              <a:t>Anastomosis</a:t>
            </a:r>
            <a:r>
              <a:rPr lang="it-IT" sz="1050" b="0" i="1" dirty="0">
                <a:solidFill>
                  <a:srgbClr val="0A0A0A"/>
                </a:solidFill>
                <a:effectLst/>
              </a:rPr>
              <a:t> Sleeve-</a:t>
            </a:r>
            <a:r>
              <a:rPr lang="it-IT" sz="1050" b="0" i="1" dirty="0" err="1">
                <a:solidFill>
                  <a:srgbClr val="0A0A0A"/>
                </a:solidFill>
                <a:effectLst/>
              </a:rPr>
              <a:t>Ileal</a:t>
            </a:r>
            <a:r>
              <a:rPr lang="it-IT" sz="1050" b="0" i="1" dirty="0">
                <a:solidFill>
                  <a:srgbClr val="0A0A0A"/>
                </a:solidFill>
                <a:effectLst/>
              </a:rPr>
              <a:t> bypass; IPT: Incremento percentuale totale; CAGR: </a:t>
            </a:r>
            <a:r>
              <a:rPr lang="it-IT" sz="1050" i="1" dirty="0">
                <a:solidFill>
                  <a:srgbClr val="0A0A0A"/>
                </a:solidFill>
              </a:rPr>
              <a:t>Compound </a:t>
            </a:r>
            <a:r>
              <a:rPr lang="it-IT" sz="1050" i="1" dirty="0" err="1">
                <a:solidFill>
                  <a:srgbClr val="0A0A0A"/>
                </a:solidFill>
              </a:rPr>
              <a:t>Average</a:t>
            </a:r>
            <a:r>
              <a:rPr lang="it-IT" sz="1050" i="1" dirty="0">
                <a:solidFill>
                  <a:srgbClr val="0A0A0A"/>
                </a:solidFill>
              </a:rPr>
              <a:t> </a:t>
            </a:r>
            <a:r>
              <a:rPr lang="it-IT" sz="1050" i="1" dirty="0" err="1">
                <a:solidFill>
                  <a:srgbClr val="0A0A0A"/>
                </a:solidFill>
              </a:rPr>
              <a:t>Growth</a:t>
            </a:r>
            <a:r>
              <a:rPr lang="it-IT" sz="1050" i="1" dirty="0">
                <a:solidFill>
                  <a:srgbClr val="0A0A0A"/>
                </a:solidFill>
              </a:rPr>
              <a:t> Rate</a:t>
            </a:r>
            <a:endParaRPr lang="it-IT" sz="1050" i="1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F74FBDA9-BE88-4A3E-785E-E454D7F2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053737"/>
            <a:ext cx="10058400" cy="596623"/>
          </a:xfrm>
        </p:spPr>
        <p:txBody>
          <a:bodyPr>
            <a:normAutofit/>
          </a:bodyPr>
          <a:lstStyle/>
          <a:p>
            <a:r>
              <a:rPr lang="es-ES" sz="3000" dirty="0" err="1"/>
              <a:t>Analisi</a:t>
            </a:r>
            <a:r>
              <a:rPr lang="es-ES" sz="3000" dirty="0"/>
              <a:t> </a:t>
            </a:r>
            <a:r>
              <a:rPr lang="es-ES" sz="3000" dirty="0" err="1"/>
              <a:t>dei</a:t>
            </a:r>
            <a:r>
              <a:rPr lang="es-ES" sz="3000" dirty="0"/>
              <a:t> </a:t>
            </a:r>
            <a:r>
              <a:rPr lang="es-ES" sz="3000" dirty="0" err="1"/>
              <a:t>risultati</a:t>
            </a:r>
            <a:r>
              <a:rPr lang="es-ES" sz="3000" dirty="0"/>
              <a:t>: </a:t>
            </a:r>
            <a:r>
              <a:rPr lang="it-IT" sz="3000" dirty="0"/>
              <a:t>indicatori di volume</a:t>
            </a:r>
            <a:r>
              <a:rPr lang="es-ES" sz="3000" dirty="0"/>
              <a:t>  </a:t>
            </a:r>
            <a:endParaRPr lang="it-IT" sz="3000" dirty="0"/>
          </a:p>
        </p:txBody>
      </p:sp>
    </p:spTree>
    <p:extLst>
      <p:ext uri="{BB962C8B-B14F-4D97-AF65-F5344CB8AC3E}">
        <p14:creationId xmlns:p14="http://schemas.microsoft.com/office/powerpoint/2010/main" val="295273296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purl.org/dc/terms/"/>
    <ds:schemaRef ds:uri="71af3243-3dd4-4a8d-8c0d-dd76da1f02a5"/>
    <ds:schemaRef ds:uri="http://www.w3.org/XML/1998/namespace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2303</TotalTime>
  <Words>1190</Words>
  <Application>Microsoft Office PowerPoint</Application>
  <PresentationFormat>Widescreen</PresentationFormat>
  <Paragraphs>201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Aptos Narrow</vt:lpstr>
      <vt:lpstr>Arial</vt:lpstr>
      <vt:lpstr>Calibri</vt:lpstr>
      <vt:lpstr>Wingdings</vt:lpstr>
      <vt:lpstr>RetrospectVTI</vt:lpstr>
      <vt:lpstr>La gestione multidisciplinare dell'obesità severa: l'esperienza delle ASL CN1 e CN2</vt:lpstr>
      <vt:lpstr>La Chirurgia Metabolico-Bariatrica (MBS)</vt:lpstr>
      <vt:lpstr>Presentazione standard di PowerPoint</vt:lpstr>
      <vt:lpstr>IL PSDTA Obesità delle ASL CN1 e CN2: cronologia</vt:lpstr>
      <vt:lpstr>Presentazione standard di PowerPoint</vt:lpstr>
      <vt:lpstr>Presentazione standard di PowerPoint</vt:lpstr>
      <vt:lpstr>IL PSDTA Obesità delle ASL CN1 e CN2: gli ospedali di riferimento</vt:lpstr>
      <vt:lpstr>Il PSDTA Obesità delle ASL CN1 e ASL CN2 </vt:lpstr>
      <vt:lpstr>Analisi dei risultati: indicatori di volume  </vt:lpstr>
      <vt:lpstr>Analisi dei risultati: caratteristiche dei pazienti e comorbidità </vt:lpstr>
      <vt:lpstr>Analisi dei risultati: il follow-up</vt:lpstr>
      <vt:lpstr>Analisi dei risultati: aderenza al follow-up e prospettive future</vt:lpstr>
      <vt:lpstr>Conclusioni</vt:lpstr>
      <vt:lpstr>La chiave del successo: il gioco di squadra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Ivan Dozzani</cp:lastModifiedBy>
  <cp:revision>29</cp:revision>
  <dcterms:created xsi:type="dcterms:W3CDTF">2022-02-27T17:36:31Z</dcterms:created>
  <dcterms:modified xsi:type="dcterms:W3CDTF">2025-10-29T15:26:54Z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